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258" r:id="rId3"/>
    <p:sldId id="300" r:id="rId4"/>
    <p:sldId id="259" r:id="rId5"/>
    <p:sldId id="261" r:id="rId6"/>
    <p:sldId id="301" r:id="rId7"/>
    <p:sldId id="260" r:id="rId8"/>
    <p:sldId id="303" r:id="rId9"/>
    <p:sldId id="307" r:id="rId10"/>
    <p:sldId id="306" r:id="rId11"/>
    <p:sldId id="305" r:id="rId12"/>
    <p:sldId id="308" r:id="rId13"/>
    <p:sldId id="309" r:id="rId14"/>
    <p:sldId id="310" r:id="rId15"/>
    <p:sldId id="304" r:id="rId16"/>
    <p:sldId id="302" r:id="rId17"/>
    <p:sldId id="311" r:id="rId18"/>
    <p:sldId id="312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4" r:id="rId38"/>
    <p:sldId id="335" r:id="rId39"/>
    <p:sldId id="336" r:id="rId40"/>
    <p:sldId id="337" r:id="rId41"/>
    <p:sldId id="338" r:id="rId42"/>
    <p:sldId id="262" r:id="rId43"/>
    <p:sldId id="339" r:id="rId44"/>
    <p:sldId id="275" r:id="rId45"/>
    <p:sldId id="340" r:id="rId46"/>
    <p:sldId id="341" r:id="rId4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6944"/>
    <a:srgbClr val="FF6600"/>
    <a:srgbClr val="16191F"/>
    <a:srgbClr val="2E3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64D6E7-9471-4997-935C-71E353F34A00}">
  <a:tblStyle styleId="{4364D6E7-9471-4997-935C-71E353F34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16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3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508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9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6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34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82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136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222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382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39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64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61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070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448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87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3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0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51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87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519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852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560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69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612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70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346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5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04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468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69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735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99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2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69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</a:t>
            </a:r>
            <a:r>
              <a:rPr lang="en" dirty="0">
                <a:solidFill>
                  <a:schemeClr val="tx2"/>
                </a:solidFill>
              </a:rPr>
              <a:t>‘Mundial 2022’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666575" y="2720236"/>
            <a:ext cx="530243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&lt;Trabalho realizado por André Guimarães 40091 e Pedro Antunes 40353&gt;</a:t>
            </a:r>
            <a:endParaRPr sz="1400"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2049" y="1667347"/>
            <a:ext cx="620279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[</a:t>
            </a:r>
            <a:r>
              <a:rPr lang="en" sz="2000" dirty="0">
                <a:solidFill>
                  <a:schemeClr val="accent1"/>
                </a:solidFill>
              </a:rPr>
              <a:t>Tecnologias Web</a:t>
            </a:r>
            <a:r>
              <a:rPr lang="en" sz="2000" dirty="0">
                <a:solidFill>
                  <a:schemeClr val="accent6"/>
                </a:solidFill>
              </a:rPr>
              <a:t>] </a:t>
            </a:r>
            <a:endParaRPr sz="20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Capa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55;p31">
            <a:extLst>
              <a:ext uri="{FF2B5EF4-FFF2-40B4-BE49-F238E27FC236}">
                <a16:creationId xmlns:a16="http://schemas.microsoft.com/office/drawing/2014/main" id="{6E8F1604-B0F8-205A-7B2B-60D85C8412D2}"/>
              </a:ext>
            </a:extLst>
          </p:cNvPr>
          <p:cNvCxnSpPr>
            <a:cxnSpLocks/>
          </p:cNvCxnSpPr>
          <p:nvPr/>
        </p:nvCxnSpPr>
        <p:spPr>
          <a:xfrm flipV="1">
            <a:off x="2532943" y="2571750"/>
            <a:ext cx="0" cy="7443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1" name="Google Shape;555;p31">
            <a:extLst>
              <a:ext uri="{FF2B5EF4-FFF2-40B4-BE49-F238E27FC236}">
                <a16:creationId xmlns:a16="http://schemas.microsoft.com/office/drawing/2014/main" id="{2FEDA86E-7DF6-500E-4E12-3EA0ECC2612E}"/>
              </a:ext>
            </a:extLst>
          </p:cNvPr>
          <p:cNvCxnSpPr>
            <a:cxnSpLocks/>
          </p:cNvCxnSpPr>
          <p:nvPr/>
        </p:nvCxnSpPr>
        <p:spPr>
          <a:xfrm flipH="1">
            <a:off x="7165946" y="2585723"/>
            <a:ext cx="72279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Google Shape;555;p31">
            <a:extLst>
              <a:ext uri="{FF2B5EF4-FFF2-40B4-BE49-F238E27FC236}">
                <a16:creationId xmlns:a16="http://schemas.microsoft.com/office/drawing/2014/main" id="{20C0ABCE-0B19-2790-9D07-A5EE322B3FDB}"/>
              </a:ext>
            </a:extLst>
          </p:cNvPr>
          <p:cNvCxnSpPr>
            <a:cxnSpLocks/>
          </p:cNvCxnSpPr>
          <p:nvPr/>
        </p:nvCxnSpPr>
        <p:spPr>
          <a:xfrm>
            <a:off x="2481161" y="2606176"/>
            <a:ext cx="255386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51839" y="638397"/>
            <a:ext cx="3176285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Sitmap&lt; /3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dirty="0" err="1"/>
              <a:t>Sitmap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8002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51097" y="12220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38" name="Google Shape;2594;p50">
            <a:extLst>
              <a:ext uri="{FF2B5EF4-FFF2-40B4-BE49-F238E27FC236}">
                <a16:creationId xmlns:a16="http://schemas.microsoft.com/office/drawing/2014/main" id="{BE86D5FA-1133-6AD3-CAEA-149E95420761}"/>
              </a:ext>
            </a:extLst>
          </p:cNvPr>
          <p:cNvGrpSpPr/>
          <p:nvPr/>
        </p:nvGrpSpPr>
        <p:grpSpPr>
          <a:xfrm>
            <a:off x="1726237" y="1260270"/>
            <a:ext cx="363656" cy="357300"/>
            <a:chOff x="1776263" y="1291425"/>
            <a:chExt cx="431400" cy="431375"/>
          </a:xfrm>
        </p:grpSpPr>
        <p:sp>
          <p:nvSpPr>
            <p:cNvPr id="39" name="Google Shape;2595;p50">
              <a:extLst>
                <a:ext uri="{FF2B5EF4-FFF2-40B4-BE49-F238E27FC236}">
                  <a16:creationId xmlns:a16="http://schemas.microsoft.com/office/drawing/2014/main" id="{69F794B7-EC79-CF7E-D2E6-360709399F01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96;p50">
              <a:extLst>
                <a:ext uri="{FF2B5EF4-FFF2-40B4-BE49-F238E27FC236}">
                  <a16:creationId xmlns:a16="http://schemas.microsoft.com/office/drawing/2014/main" id="{41477614-E293-179D-5AD7-F3EAAB5D5AED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7;p50">
              <a:extLst>
                <a:ext uri="{FF2B5EF4-FFF2-40B4-BE49-F238E27FC236}">
                  <a16:creationId xmlns:a16="http://schemas.microsoft.com/office/drawing/2014/main" id="{8E0E37CD-5BCD-7DD1-5439-6916FBBEA24F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98;p50">
              <a:extLst>
                <a:ext uri="{FF2B5EF4-FFF2-40B4-BE49-F238E27FC236}">
                  <a16:creationId xmlns:a16="http://schemas.microsoft.com/office/drawing/2014/main" id="{A76D8D1B-1618-1554-DAEC-62F96C45E83B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9;p50">
              <a:extLst>
                <a:ext uri="{FF2B5EF4-FFF2-40B4-BE49-F238E27FC236}">
                  <a16:creationId xmlns:a16="http://schemas.microsoft.com/office/drawing/2014/main" id="{2320F2D5-A90B-029B-7822-3EA80F72E267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0;p50">
              <a:extLst>
                <a:ext uri="{FF2B5EF4-FFF2-40B4-BE49-F238E27FC236}">
                  <a16:creationId xmlns:a16="http://schemas.microsoft.com/office/drawing/2014/main" id="{F78B201B-8B60-2CDD-0019-308921E85596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1;p50">
              <a:extLst>
                <a:ext uri="{FF2B5EF4-FFF2-40B4-BE49-F238E27FC236}">
                  <a16:creationId xmlns:a16="http://schemas.microsoft.com/office/drawing/2014/main" id="{81468980-74EE-256C-BE6D-4740D1F6A9BD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02;p50">
              <a:extLst>
                <a:ext uri="{FF2B5EF4-FFF2-40B4-BE49-F238E27FC236}">
                  <a16:creationId xmlns:a16="http://schemas.microsoft.com/office/drawing/2014/main" id="{E0331371-3076-A9D4-6EC1-91D1DD3A224C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03;p50">
              <a:extLst>
                <a:ext uri="{FF2B5EF4-FFF2-40B4-BE49-F238E27FC236}">
                  <a16:creationId xmlns:a16="http://schemas.microsoft.com/office/drawing/2014/main" id="{F02698E3-A47C-5AD4-2190-DBD4CC6461E3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04;p50">
              <a:extLst>
                <a:ext uri="{FF2B5EF4-FFF2-40B4-BE49-F238E27FC236}">
                  <a16:creationId xmlns:a16="http://schemas.microsoft.com/office/drawing/2014/main" id="{B1BA3EDF-6F80-C3D6-6A2B-20CE0E213B4E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05;p50">
              <a:extLst>
                <a:ext uri="{FF2B5EF4-FFF2-40B4-BE49-F238E27FC236}">
                  <a16:creationId xmlns:a16="http://schemas.microsoft.com/office/drawing/2014/main" id="{32217378-F1C9-1204-7FA3-BCCC01D2951A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6;p50">
              <a:extLst>
                <a:ext uri="{FF2B5EF4-FFF2-40B4-BE49-F238E27FC236}">
                  <a16:creationId xmlns:a16="http://schemas.microsoft.com/office/drawing/2014/main" id="{D7D4B336-4EF7-6AA6-7E35-D01E0FF913E5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582A792-48F9-F1A2-B167-93447D7A3956}"/>
              </a:ext>
            </a:extLst>
          </p:cNvPr>
          <p:cNvSpPr/>
          <p:nvPr/>
        </p:nvSpPr>
        <p:spPr>
          <a:xfrm>
            <a:off x="5171558" y="994755"/>
            <a:ext cx="740476" cy="42661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C985D6-2242-E807-0FED-4DE7A49D2B02}"/>
              </a:ext>
            </a:extLst>
          </p:cNvPr>
          <p:cNvSpPr txBox="1"/>
          <p:nvPr/>
        </p:nvSpPr>
        <p:spPr>
          <a:xfrm>
            <a:off x="5171558" y="993183"/>
            <a:ext cx="9351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Página Inicial</a:t>
            </a:r>
          </a:p>
        </p:txBody>
      </p:sp>
      <p:cxnSp>
        <p:nvCxnSpPr>
          <p:cNvPr id="6" name="Google Shape;555;p31">
            <a:extLst>
              <a:ext uri="{FF2B5EF4-FFF2-40B4-BE49-F238E27FC236}">
                <a16:creationId xmlns:a16="http://schemas.microsoft.com/office/drawing/2014/main" id="{58D6ED14-13BB-5166-4E31-D5DD8763ECE8}"/>
              </a:ext>
            </a:extLst>
          </p:cNvPr>
          <p:cNvCxnSpPr>
            <a:cxnSpLocks/>
            <a:endCxn id="514" idx="2"/>
          </p:cNvCxnSpPr>
          <p:nvPr/>
        </p:nvCxnSpPr>
        <p:spPr>
          <a:xfrm flipH="1">
            <a:off x="5522658" y="1416434"/>
            <a:ext cx="3249" cy="67249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oogle Shape;555;p31">
            <a:extLst>
              <a:ext uri="{FF2B5EF4-FFF2-40B4-BE49-F238E27FC236}">
                <a16:creationId xmlns:a16="http://schemas.microsoft.com/office/drawing/2014/main" id="{2CB089AC-DC5B-0471-EC52-EE59C39F5E4F}"/>
              </a:ext>
            </a:extLst>
          </p:cNvPr>
          <p:cNvCxnSpPr>
            <a:cxnSpLocks/>
          </p:cNvCxnSpPr>
          <p:nvPr/>
        </p:nvCxnSpPr>
        <p:spPr>
          <a:xfrm flipV="1">
            <a:off x="3651239" y="1907875"/>
            <a:ext cx="4115299" cy="1180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41BEFA8-E711-62DC-8915-F0CECEBCF923}"/>
              </a:ext>
            </a:extLst>
          </p:cNvPr>
          <p:cNvSpPr/>
          <p:nvPr/>
        </p:nvSpPr>
        <p:spPr>
          <a:xfrm>
            <a:off x="2226906" y="2409793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CDBB4A-FA5F-D340-E559-67D9FAA6CA5C}"/>
              </a:ext>
            </a:extLst>
          </p:cNvPr>
          <p:cNvSpPr txBox="1"/>
          <p:nvPr/>
        </p:nvSpPr>
        <p:spPr>
          <a:xfrm>
            <a:off x="2260784" y="2481459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Início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07C687-ABF9-17F2-479A-189A5B39AA4A}"/>
              </a:ext>
            </a:extLst>
          </p:cNvPr>
          <p:cNvSpPr/>
          <p:nvPr/>
        </p:nvSpPr>
        <p:spPr>
          <a:xfrm>
            <a:off x="2968496" y="242300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94BCC5-E4C2-336A-B47B-5216217E5BBB}"/>
              </a:ext>
            </a:extLst>
          </p:cNvPr>
          <p:cNvSpPr txBox="1"/>
          <p:nvPr/>
        </p:nvSpPr>
        <p:spPr>
          <a:xfrm>
            <a:off x="2985067" y="2498454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Equipas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C122D2B-D183-03F0-114F-1A4CF7EB935C}"/>
              </a:ext>
            </a:extLst>
          </p:cNvPr>
          <p:cNvSpPr/>
          <p:nvPr/>
        </p:nvSpPr>
        <p:spPr>
          <a:xfrm>
            <a:off x="3871617" y="2415345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642FB5-695F-CA97-E9E0-BFAF271D07E0}"/>
              </a:ext>
            </a:extLst>
          </p:cNvPr>
          <p:cNvSpPr txBox="1"/>
          <p:nvPr/>
        </p:nvSpPr>
        <p:spPr>
          <a:xfrm>
            <a:off x="3826912" y="2491601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História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F0DB3E8-981B-60B6-708C-0698000BF049}"/>
              </a:ext>
            </a:extLst>
          </p:cNvPr>
          <p:cNvSpPr/>
          <p:nvPr/>
        </p:nvSpPr>
        <p:spPr>
          <a:xfrm>
            <a:off x="4883051" y="241283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34692D6-58F0-5068-0B5A-BA27C19936C8}"/>
              </a:ext>
            </a:extLst>
          </p:cNvPr>
          <p:cNvSpPr txBox="1"/>
          <p:nvPr/>
        </p:nvSpPr>
        <p:spPr>
          <a:xfrm>
            <a:off x="4852838" y="2501101"/>
            <a:ext cx="7275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Vencedores</a:t>
            </a:r>
          </a:p>
        </p:txBody>
      </p:sp>
      <p:cxnSp>
        <p:nvCxnSpPr>
          <p:cNvPr id="30" name="Google Shape;555;p31">
            <a:extLst>
              <a:ext uri="{FF2B5EF4-FFF2-40B4-BE49-F238E27FC236}">
                <a16:creationId xmlns:a16="http://schemas.microsoft.com/office/drawing/2014/main" id="{8CE40844-AD5F-D083-76B7-6D8B63E27A63}"/>
              </a:ext>
            </a:extLst>
          </p:cNvPr>
          <p:cNvCxnSpPr>
            <a:cxnSpLocks/>
          </p:cNvCxnSpPr>
          <p:nvPr/>
        </p:nvCxnSpPr>
        <p:spPr>
          <a:xfrm flipV="1">
            <a:off x="3651239" y="1912616"/>
            <a:ext cx="0" cy="7443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CAD43E25-058D-3A56-7B85-ECF5EBA70BA1}"/>
              </a:ext>
            </a:extLst>
          </p:cNvPr>
          <p:cNvSpPr/>
          <p:nvPr/>
        </p:nvSpPr>
        <p:spPr>
          <a:xfrm>
            <a:off x="3371579" y="177184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056BB70-9FBC-535D-3D7C-FDFB405BB225}"/>
              </a:ext>
            </a:extLst>
          </p:cNvPr>
          <p:cNvSpPr txBox="1"/>
          <p:nvPr/>
        </p:nvSpPr>
        <p:spPr>
          <a:xfrm>
            <a:off x="3341469" y="1781181"/>
            <a:ext cx="727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Barra de navegação</a:t>
            </a:r>
          </a:p>
        </p:txBody>
      </p:sp>
      <p:sp>
        <p:nvSpPr>
          <p:cNvPr id="514" name="Retângulo 513">
            <a:extLst>
              <a:ext uri="{FF2B5EF4-FFF2-40B4-BE49-F238E27FC236}">
                <a16:creationId xmlns:a16="http://schemas.microsoft.com/office/drawing/2014/main" id="{CE4BE775-48C2-6200-1AE1-12931A8396EF}"/>
              </a:ext>
            </a:extLst>
          </p:cNvPr>
          <p:cNvSpPr/>
          <p:nvPr/>
        </p:nvSpPr>
        <p:spPr>
          <a:xfrm>
            <a:off x="5216621" y="1736298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16" name="CaixaDeTexto 515">
            <a:extLst>
              <a:ext uri="{FF2B5EF4-FFF2-40B4-BE49-F238E27FC236}">
                <a16:creationId xmlns:a16="http://schemas.microsoft.com/office/drawing/2014/main" id="{6490CE96-09A8-E537-965D-C33EA2EB985F}"/>
              </a:ext>
            </a:extLst>
          </p:cNvPr>
          <p:cNvSpPr txBox="1"/>
          <p:nvPr/>
        </p:nvSpPr>
        <p:spPr>
          <a:xfrm>
            <a:off x="5138307" y="1766963"/>
            <a:ext cx="7781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Apresentação do site</a:t>
            </a:r>
          </a:p>
        </p:txBody>
      </p:sp>
      <p:sp>
        <p:nvSpPr>
          <p:cNvPr id="518" name="Retângulo 517">
            <a:extLst>
              <a:ext uri="{FF2B5EF4-FFF2-40B4-BE49-F238E27FC236}">
                <a16:creationId xmlns:a16="http://schemas.microsoft.com/office/drawing/2014/main" id="{73FBB226-12E0-28A6-C31A-AF67F0A5FEDA}"/>
              </a:ext>
            </a:extLst>
          </p:cNvPr>
          <p:cNvSpPr/>
          <p:nvPr/>
        </p:nvSpPr>
        <p:spPr>
          <a:xfrm>
            <a:off x="6366972" y="1743359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20" name="CaixaDeTexto 519">
            <a:extLst>
              <a:ext uri="{FF2B5EF4-FFF2-40B4-BE49-F238E27FC236}">
                <a16:creationId xmlns:a16="http://schemas.microsoft.com/office/drawing/2014/main" id="{A527EC92-1D70-B444-EDC3-715D9E6F0D0C}"/>
              </a:ext>
            </a:extLst>
          </p:cNvPr>
          <p:cNvSpPr txBox="1"/>
          <p:nvPr/>
        </p:nvSpPr>
        <p:spPr>
          <a:xfrm>
            <a:off x="6408999" y="1777070"/>
            <a:ext cx="727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Mapa</a:t>
            </a:r>
          </a:p>
        </p:txBody>
      </p:sp>
      <p:sp>
        <p:nvSpPr>
          <p:cNvPr id="522" name="Retângulo 521">
            <a:extLst>
              <a:ext uri="{FF2B5EF4-FFF2-40B4-BE49-F238E27FC236}">
                <a16:creationId xmlns:a16="http://schemas.microsoft.com/office/drawing/2014/main" id="{98E99569-6E1F-53E9-795B-6ECC45F376B4}"/>
              </a:ext>
            </a:extLst>
          </p:cNvPr>
          <p:cNvSpPr/>
          <p:nvPr/>
        </p:nvSpPr>
        <p:spPr>
          <a:xfrm>
            <a:off x="7276662" y="1736298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24" name="CaixaDeTexto 523">
            <a:extLst>
              <a:ext uri="{FF2B5EF4-FFF2-40B4-BE49-F238E27FC236}">
                <a16:creationId xmlns:a16="http://schemas.microsoft.com/office/drawing/2014/main" id="{03F0A9C6-D630-2C93-E61C-9F9A4042C429}"/>
              </a:ext>
            </a:extLst>
          </p:cNvPr>
          <p:cNvSpPr txBox="1"/>
          <p:nvPr/>
        </p:nvSpPr>
        <p:spPr>
          <a:xfrm>
            <a:off x="7227535" y="1804893"/>
            <a:ext cx="50637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Contactos</a:t>
            </a:r>
          </a:p>
        </p:txBody>
      </p:sp>
      <p:cxnSp>
        <p:nvCxnSpPr>
          <p:cNvPr id="526" name="Google Shape;555;p31">
            <a:extLst>
              <a:ext uri="{FF2B5EF4-FFF2-40B4-BE49-F238E27FC236}">
                <a16:creationId xmlns:a16="http://schemas.microsoft.com/office/drawing/2014/main" id="{B5F9F92D-5705-9BAC-B6BD-DE7A9612B233}"/>
              </a:ext>
            </a:extLst>
          </p:cNvPr>
          <p:cNvCxnSpPr>
            <a:cxnSpLocks/>
          </p:cNvCxnSpPr>
          <p:nvPr/>
        </p:nvCxnSpPr>
        <p:spPr>
          <a:xfrm flipV="1">
            <a:off x="7582699" y="2088933"/>
            <a:ext cx="0" cy="4971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9" name="Retângulo 528">
            <a:extLst>
              <a:ext uri="{FF2B5EF4-FFF2-40B4-BE49-F238E27FC236}">
                <a16:creationId xmlns:a16="http://schemas.microsoft.com/office/drawing/2014/main" id="{C953641A-6250-13A2-4A93-A4202A8B4A07}"/>
              </a:ext>
            </a:extLst>
          </p:cNvPr>
          <p:cNvSpPr/>
          <p:nvPr/>
        </p:nvSpPr>
        <p:spPr>
          <a:xfrm>
            <a:off x="6760020" y="2395432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Download XML</a:t>
            </a:r>
          </a:p>
        </p:txBody>
      </p:sp>
      <p:sp>
        <p:nvSpPr>
          <p:cNvPr id="533" name="Retângulo 532">
            <a:extLst>
              <a:ext uri="{FF2B5EF4-FFF2-40B4-BE49-F238E27FC236}">
                <a16:creationId xmlns:a16="http://schemas.microsoft.com/office/drawing/2014/main" id="{A3B2A4AC-8DB1-EDB9-D28F-03FD1AFEB817}"/>
              </a:ext>
            </a:extLst>
          </p:cNvPr>
          <p:cNvSpPr/>
          <p:nvPr/>
        </p:nvSpPr>
        <p:spPr>
          <a:xfrm>
            <a:off x="7793305" y="2387564"/>
            <a:ext cx="699077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Formulário</a:t>
            </a:r>
          </a:p>
        </p:txBody>
      </p:sp>
      <p:sp>
        <p:nvSpPr>
          <p:cNvPr id="537" name="Retângulo 536">
            <a:extLst>
              <a:ext uri="{FF2B5EF4-FFF2-40B4-BE49-F238E27FC236}">
                <a16:creationId xmlns:a16="http://schemas.microsoft.com/office/drawing/2014/main" id="{DF963FB6-635B-CDC9-DD4D-86E6BF333EE1}"/>
              </a:ext>
            </a:extLst>
          </p:cNvPr>
          <p:cNvSpPr/>
          <p:nvPr/>
        </p:nvSpPr>
        <p:spPr>
          <a:xfrm>
            <a:off x="2127129" y="3006360"/>
            <a:ext cx="77302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Volta para o inicio da página</a:t>
            </a:r>
          </a:p>
        </p:txBody>
      </p:sp>
      <p:cxnSp>
        <p:nvCxnSpPr>
          <p:cNvPr id="539" name="Google Shape;555;p31">
            <a:extLst>
              <a:ext uri="{FF2B5EF4-FFF2-40B4-BE49-F238E27FC236}">
                <a16:creationId xmlns:a16="http://schemas.microsoft.com/office/drawing/2014/main" id="{C838C304-4238-56D3-AC65-E0DD7349654B}"/>
              </a:ext>
            </a:extLst>
          </p:cNvPr>
          <p:cNvCxnSpPr>
            <a:cxnSpLocks/>
            <a:stCxn id="540" idx="0"/>
          </p:cNvCxnSpPr>
          <p:nvPr/>
        </p:nvCxnSpPr>
        <p:spPr>
          <a:xfrm flipH="1" flipV="1">
            <a:off x="3277690" y="2775641"/>
            <a:ext cx="3481" cy="100234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0" name="Retângulo 539">
            <a:extLst>
              <a:ext uri="{FF2B5EF4-FFF2-40B4-BE49-F238E27FC236}">
                <a16:creationId xmlns:a16="http://schemas.microsoft.com/office/drawing/2014/main" id="{9D0B6B83-9B81-74D2-625B-832D90BECFE5}"/>
              </a:ext>
            </a:extLst>
          </p:cNvPr>
          <p:cNvSpPr/>
          <p:nvPr/>
        </p:nvSpPr>
        <p:spPr>
          <a:xfrm>
            <a:off x="2782045" y="3777985"/>
            <a:ext cx="998252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Equipas e jogos que foram realizados</a:t>
            </a:r>
          </a:p>
        </p:txBody>
      </p:sp>
      <p:cxnSp>
        <p:nvCxnSpPr>
          <p:cNvPr id="548" name="Google Shape;555;p31">
            <a:extLst>
              <a:ext uri="{FF2B5EF4-FFF2-40B4-BE49-F238E27FC236}">
                <a16:creationId xmlns:a16="http://schemas.microsoft.com/office/drawing/2014/main" id="{6220358A-DCA5-817F-DCC7-A80E67223E45}"/>
              </a:ext>
            </a:extLst>
          </p:cNvPr>
          <p:cNvCxnSpPr>
            <a:cxnSpLocks/>
          </p:cNvCxnSpPr>
          <p:nvPr/>
        </p:nvCxnSpPr>
        <p:spPr>
          <a:xfrm flipV="1">
            <a:off x="5170975" y="2757174"/>
            <a:ext cx="1" cy="7445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0" name="Retângulo 549">
            <a:extLst>
              <a:ext uri="{FF2B5EF4-FFF2-40B4-BE49-F238E27FC236}">
                <a16:creationId xmlns:a16="http://schemas.microsoft.com/office/drawing/2014/main" id="{1B1FCACE-1B3A-5C7C-3E8B-0BD56F305C2B}"/>
              </a:ext>
            </a:extLst>
          </p:cNvPr>
          <p:cNvSpPr/>
          <p:nvPr/>
        </p:nvSpPr>
        <p:spPr>
          <a:xfrm>
            <a:off x="3676587" y="3081260"/>
            <a:ext cx="998253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História e acontecimentos do Mundial 2022</a:t>
            </a:r>
          </a:p>
        </p:txBody>
      </p:sp>
      <p:cxnSp>
        <p:nvCxnSpPr>
          <p:cNvPr id="558" name="Google Shape;555;p31">
            <a:extLst>
              <a:ext uri="{FF2B5EF4-FFF2-40B4-BE49-F238E27FC236}">
                <a16:creationId xmlns:a16="http://schemas.microsoft.com/office/drawing/2014/main" id="{8B592ACA-999C-75A5-2B0B-F02C0A212070}"/>
              </a:ext>
            </a:extLst>
          </p:cNvPr>
          <p:cNvCxnSpPr>
            <a:cxnSpLocks/>
            <a:stCxn id="550" idx="0"/>
          </p:cNvCxnSpPr>
          <p:nvPr/>
        </p:nvCxnSpPr>
        <p:spPr>
          <a:xfrm flipH="1" flipV="1">
            <a:off x="4175713" y="2760098"/>
            <a:ext cx="1" cy="3211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1" name="Retângulo 560">
            <a:extLst>
              <a:ext uri="{FF2B5EF4-FFF2-40B4-BE49-F238E27FC236}">
                <a16:creationId xmlns:a16="http://schemas.microsoft.com/office/drawing/2014/main" id="{B05F548E-6BDC-574A-3074-5C5B58E9119B}"/>
              </a:ext>
            </a:extLst>
          </p:cNvPr>
          <p:cNvSpPr/>
          <p:nvPr/>
        </p:nvSpPr>
        <p:spPr>
          <a:xfrm>
            <a:off x="4663475" y="3501171"/>
            <a:ext cx="1040336" cy="45728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Antigos vencedores, atual campeão, trajeto da seleção.</a:t>
            </a:r>
          </a:p>
        </p:txBody>
      </p:sp>
      <p:sp>
        <p:nvSpPr>
          <p:cNvPr id="7" name="Google Shape;460;p27">
            <a:extLst>
              <a:ext uri="{FF2B5EF4-FFF2-40B4-BE49-F238E27FC236}">
                <a16:creationId xmlns:a16="http://schemas.microsoft.com/office/drawing/2014/main" id="{89ED58BA-B0C5-519F-3334-B078EA447D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5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tx2"/>
                </a:solidFill>
              </a:rPr>
              <a:t>Produto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Acerca do nosso website&gt;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064A8937-3F07-8F54-74C6-09D1D7BC0B54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7105659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/>
              <a:t>Tecnologias de Comunicação Multimédia – Universidade da Maia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8695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Produto;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944663" y="1374346"/>
            <a:ext cx="7698754" cy="1802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449116" indent="0">
              <a:spcBef>
                <a:spcPts val="1000"/>
              </a:spcBef>
            </a:pPr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</a:rPr>
              <a:t>p </a:t>
            </a:r>
            <a:r>
              <a:rPr lang="pt-PT" dirty="0">
                <a:solidFill>
                  <a:schemeClr val="accent6"/>
                </a:solidFill>
              </a:rPr>
              <a:t>No nosso website tem como principal tema o Mundial de 2022 que se realizou no Catar. Não sendo necessária autenticação, o nosso website aborda as equipas e alguns acontecimentos que ocorrerem durante o Mundial, assim como a história por trás dos Mundiais de futebol e também a polémica causada pelo facto do Mundial ser realizado no Catar. O nosso website encontra-se dividido em 4 partes: A página inicial, uma página onde aborda sobre as equipas que participaram do torneiro, organizadas em listas por continentes, abordando também e os seus respetivos jogos com tabelas, outra página retrata a história do Mundial e algumas curiosidades sobre o Catar com imagens e um vídeo e por fim, uma página onde aborda os antigos vencedores e o atual vencedor do Mundial.</a:t>
            </a:r>
            <a:endParaRPr lang="pt-PT" sz="14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8" name="Google Shape;568;p32"/>
          <p:cNvSpPr txBox="1"/>
          <p:nvPr/>
        </p:nvSpPr>
        <p:spPr>
          <a:xfrm>
            <a:off x="2219765" y="3604799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50779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Produto;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788804-8DA8-5B4F-0CE9-4D832896EAC8}"/>
              </a:ext>
            </a:extLst>
          </p:cNvPr>
          <p:cNvSpPr txBox="1"/>
          <p:nvPr/>
        </p:nvSpPr>
        <p:spPr>
          <a:xfrm>
            <a:off x="1384814" y="1231758"/>
            <a:ext cx="6362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 página inicial do website, o utilizador poderá encontrar um vídeo sobre a abertura da Mundial 2022, assim como um pequeno texto introdutório. Mais em baixo, o utilizador pode observar um mapa que possui a localização Catar. No “rodapé”, o mesmo pode colocar o seu email para receber mais noticias sobre Mundial.</a:t>
            </a:r>
            <a:endParaRPr lang="pt-PT" dirty="0"/>
          </a:p>
        </p:txBody>
      </p:sp>
      <p:sp>
        <p:nvSpPr>
          <p:cNvPr id="6" name="Google Shape;568;p32">
            <a:extLst>
              <a:ext uri="{FF2B5EF4-FFF2-40B4-BE49-F238E27FC236}">
                <a16:creationId xmlns:a16="http://schemas.microsoft.com/office/drawing/2014/main" id="{A4D3A991-82E3-BF35-5D7D-0D79C609115F}"/>
              </a:ext>
            </a:extLst>
          </p:cNvPr>
          <p:cNvSpPr txBox="1"/>
          <p:nvPr/>
        </p:nvSpPr>
        <p:spPr>
          <a:xfrm>
            <a:off x="5190048" y="2223227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72B1DD-FD9F-D5C2-21E6-4554BAA1F9B1}"/>
              </a:ext>
            </a:extLst>
          </p:cNvPr>
          <p:cNvSpPr txBox="1"/>
          <p:nvPr/>
        </p:nvSpPr>
        <p:spPr>
          <a:xfrm>
            <a:off x="1384814" y="2814910"/>
            <a:ext cx="61172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 destacar que, em baixo do “cabeçalho” da página inicial, existe uma barra de navegação permitindo o utilizador navegar pelas restantes 3 páginas do website, podendo também regressar à página inicial, clicando no logo ou no título do “cabeçalho”.</a:t>
            </a:r>
            <a:endParaRPr lang="pt-PT" dirty="0"/>
          </a:p>
        </p:txBody>
      </p:sp>
      <p:sp>
        <p:nvSpPr>
          <p:cNvPr id="9" name="Google Shape;568;p32">
            <a:extLst>
              <a:ext uri="{FF2B5EF4-FFF2-40B4-BE49-F238E27FC236}">
                <a16:creationId xmlns:a16="http://schemas.microsoft.com/office/drawing/2014/main" id="{AA8A9828-844A-3B17-832A-19473005C2A2}"/>
              </a:ext>
            </a:extLst>
          </p:cNvPr>
          <p:cNvSpPr txBox="1"/>
          <p:nvPr/>
        </p:nvSpPr>
        <p:spPr>
          <a:xfrm>
            <a:off x="6150056" y="3604799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632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rgbClr val="00B050"/>
                </a:solidFill>
              </a:rPr>
              <a:t>Validação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Validação de formulários, html e css&gt;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 dos formulários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0A303401-99CE-8D0C-EB9D-4A5B7596C26F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50021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48" y="621240"/>
            <a:ext cx="729993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Validação dos formulários&lt;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 dos formulários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 e CSS</a:t>
            </a:r>
          </a:p>
        </p:txBody>
      </p: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E556F3-E409-ED6C-E5E5-06F0F5F9A96C}"/>
              </a:ext>
            </a:extLst>
          </p:cNvPr>
          <p:cNvSpPr txBox="1"/>
          <p:nvPr/>
        </p:nvSpPr>
        <p:spPr>
          <a:xfrm>
            <a:off x="1384814" y="1231758"/>
            <a:ext cx="63624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 o nosso formulário, optamos apenas por pedir aos nossos utilizadores, o email, caso tenham interesse em receber mais informações. Se o utilizador não preencher com o seu email e clicar em “</a:t>
            </a:r>
            <a:r>
              <a:rPr lang="pt-PT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Submit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aparecerá um aviso de que falta preencher com o seu email, não deixando assim enviar. O mesmo acontecerá se no e-mail se esquecer, por exemplo, do @.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" name="Google Shape;568;p32">
            <a:extLst>
              <a:ext uri="{FF2B5EF4-FFF2-40B4-BE49-F238E27FC236}">
                <a16:creationId xmlns:a16="http://schemas.microsoft.com/office/drawing/2014/main" id="{594067BB-6D1F-9838-BF1B-4ADE1B157CF6}"/>
              </a:ext>
            </a:extLst>
          </p:cNvPr>
          <p:cNvSpPr txBox="1"/>
          <p:nvPr/>
        </p:nvSpPr>
        <p:spPr>
          <a:xfrm>
            <a:off x="2879575" y="2443403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Google Shape;460;p27">
            <a:extLst>
              <a:ext uri="{FF2B5EF4-FFF2-40B4-BE49-F238E27FC236}">
                <a16:creationId xmlns:a16="http://schemas.microsoft.com/office/drawing/2014/main" id="{08B6D68A-67C9-5421-8A05-77C1974D1C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6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Para a validação do HTML do nosso website, utilizamos validador da W3s.&gt;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O mesmo fizemos para o Css do nosso website&gt;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600"/>
                </a:solidFill>
              </a:rPr>
              <a:t>CSS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1"/>
          <p:cNvGrpSpPr/>
          <p:nvPr/>
        </p:nvGrpSpPr>
        <p:grpSpPr>
          <a:xfrm>
            <a:off x="1707878" y="3444511"/>
            <a:ext cx="320088" cy="260682"/>
            <a:chOff x="5899913" y="4248925"/>
            <a:chExt cx="639025" cy="524300"/>
          </a:xfrm>
        </p:grpSpPr>
        <p:sp>
          <p:nvSpPr>
            <p:cNvPr id="533" name="Google Shape;533;p31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 e CSS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37636C8D-3ED7-F949-1533-BE28435E254C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7105659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/>
              <a:t>Tecnologias de Comunicação Multimédia – Universidade da Maia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2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inicial&gt;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1A5ED37A-9000-398F-C5CC-A628CBFF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95" y="1826140"/>
            <a:ext cx="4238929" cy="228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C817B951-6951-5692-997F-D2E66CE43D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7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“equipas”&gt;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97A1F54-48B8-125A-7160-BC2CAA3B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16" y="1825203"/>
            <a:ext cx="4132235" cy="2323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60;p27">
            <a:extLst>
              <a:ext uri="{FF2B5EF4-FFF2-40B4-BE49-F238E27FC236}">
                <a16:creationId xmlns:a16="http://schemas.microsoft.com/office/drawing/2014/main" id="{954C1CF7-82AC-5496-7753-A2F691A948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5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“história”&gt;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F260CAFD-5C36-1A8D-D6B6-9FD8C37F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71" y="1911802"/>
            <a:ext cx="4248841" cy="2141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60;p27">
            <a:extLst>
              <a:ext uri="{FF2B5EF4-FFF2-40B4-BE49-F238E27FC236}">
                <a16:creationId xmlns:a16="http://schemas.microsoft.com/office/drawing/2014/main" id="{D7F9198F-14AE-14EB-948A-3F7DF8D045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4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Uma</a:t>
            </a:r>
            <a:r>
              <a:rPr lang="en" dirty="0"/>
              <a:t> pequena apresetação sobre o nosso trabalho&gt;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pt-PT" dirty="0"/>
              <a:t>sketch, </a:t>
            </a:r>
            <a:r>
              <a:rPr lang="pt-PT" dirty="0" err="1"/>
              <a:t>wireframes</a:t>
            </a:r>
            <a:r>
              <a:rPr lang="pt-PT" dirty="0"/>
              <a:t>, e </a:t>
            </a:r>
            <a:r>
              <a:rPr lang="pt-PT" dirty="0" err="1"/>
              <a:t>sitemap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/>
                </a:solidFill>
              </a:rPr>
              <a:t>Interface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5114974" y="3738593"/>
            <a:ext cx="3521767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Descrição do produto e etc.&gt;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Produto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507234" y="4805100"/>
            <a:ext cx="7926616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400" dirty="0"/>
              <a:t>Tecnologias de Comunicação Multimédia – Universidade da Maia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“vencedores”&gt;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</a:t>
            </a:r>
            <a:r>
              <a:rPr lang="pt-PT" sz="1400" dirty="0" err="1">
                <a:solidFill>
                  <a:schemeClr val="accent3"/>
                </a:solidFill>
              </a:rPr>
              <a:t>Css</a:t>
            </a:r>
            <a:endParaRPr lang="pt-PT"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6E2C6E1-B1D3-A460-5B33-3CEFA5E5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32" y="1763904"/>
            <a:ext cx="4160455" cy="231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551;p31">
            <a:extLst>
              <a:ext uri="{FF2B5EF4-FFF2-40B4-BE49-F238E27FC236}">
                <a16:creationId xmlns:a16="http://schemas.microsoft.com/office/drawing/2014/main" id="{B32638B1-5570-D62C-F676-C2D4DCB6A4A7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6" name="Google Shape;552;p31">
              <a:extLst>
                <a:ext uri="{FF2B5EF4-FFF2-40B4-BE49-F238E27FC236}">
                  <a16:creationId xmlns:a16="http://schemas.microsoft.com/office/drawing/2014/main" id="{5FD9DAA4-75BA-5939-21A9-3408528505C7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553;p31">
              <a:extLst>
                <a:ext uri="{FF2B5EF4-FFF2-40B4-BE49-F238E27FC236}">
                  <a16:creationId xmlns:a16="http://schemas.microsoft.com/office/drawing/2014/main" id="{464BAC10-A839-0A45-099E-FD61B640BA13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8" name="Google Shape;460;p27">
            <a:extLst>
              <a:ext uri="{FF2B5EF4-FFF2-40B4-BE49-F238E27FC236}">
                <a16:creationId xmlns:a16="http://schemas.microsoft.com/office/drawing/2014/main" id="{86A0DAA5-75A7-FAE8-35A2-22EEC24751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3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CSS&gt;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600"/>
                </a:solidFill>
              </a:rPr>
              <a:t>CSS&lt; /2&gt;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</a:t>
            </a:r>
            <a:r>
              <a:rPr lang="pt-PT" sz="1400" dirty="0" err="1">
                <a:solidFill>
                  <a:schemeClr val="accent3"/>
                </a:solidFill>
              </a:rPr>
              <a:t>Css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EBD01A4-A24F-AE21-247B-78CE0868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39" y="2002804"/>
            <a:ext cx="4524668" cy="1396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551;p31">
            <a:extLst>
              <a:ext uri="{FF2B5EF4-FFF2-40B4-BE49-F238E27FC236}">
                <a16:creationId xmlns:a16="http://schemas.microsoft.com/office/drawing/2014/main" id="{8EB00412-FDB8-FB76-FF37-8BB6B3BF9272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" name="Google Shape;552;p31">
              <a:extLst>
                <a:ext uri="{FF2B5EF4-FFF2-40B4-BE49-F238E27FC236}">
                  <a16:creationId xmlns:a16="http://schemas.microsoft.com/office/drawing/2014/main" id="{525D501D-E523-19DC-6A9B-F32749B26A98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553;p31">
              <a:extLst>
                <a:ext uri="{FF2B5EF4-FFF2-40B4-BE49-F238E27FC236}">
                  <a16:creationId xmlns:a16="http://schemas.microsoft.com/office/drawing/2014/main" id="{6790C3F4-CD8F-B1FC-04CA-CDEA17475BB5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10" name="Google Shape;460;p27">
            <a:extLst>
              <a:ext uri="{FF2B5EF4-FFF2-40B4-BE49-F238E27FC236}">
                <a16:creationId xmlns:a16="http://schemas.microsoft.com/office/drawing/2014/main" id="{559323F9-E7DE-3E12-C4EA-ECA2FDE8BC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2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380425" y="1846623"/>
            <a:ext cx="750443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9" y="2315773"/>
            <a:ext cx="4210092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o cumprimento dos objetivos mínimos e etc.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20F6DC8D-BFEA-CD93-8ED7-0AA7D05EE08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4" name="Google Shape;544;p31">
            <a:extLst>
              <a:ext uri="{FF2B5EF4-FFF2-40B4-BE49-F238E27FC236}">
                <a16:creationId xmlns:a16="http://schemas.microsoft.com/office/drawing/2014/main" id="{9BEBF11D-0BC3-F832-B35C-EA2DEE881D1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E2C6D234-41D3-FE40-5099-607EB0BDDC0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788804-8DA8-5B4F-0CE9-4D832896EAC8}"/>
              </a:ext>
            </a:extLst>
          </p:cNvPr>
          <p:cNvSpPr txBox="1"/>
          <p:nvPr/>
        </p:nvSpPr>
        <p:spPr>
          <a:xfrm>
            <a:off x="1384813" y="1231758"/>
            <a:ext cx="679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 nosso website utilizamos todos os requisitos mínimas propostos  </a:t>
            </a:r>
            <a:endParaRPr lang="pt-PT" dirty="0"/>
          </a:p>
        </p:txBody>
      </p:sp>
      <p:sp>
        <p:nvSpPr>
          <p:cNvPr id="6" name="Google Shape;568;p32">
            <a:extLst>
              <a:ext uri="{FF2B5EF4-FFF2-40B4-BE49-F238E27FC236}">
                <a16:creationId xmlns:a16="http://schemas.microsoft.com/office/drawing/2014/main" id="{A4D3A991-82E3-BF35-5D7D-0D79C609115F}"/>
              </a:ext>
            </a:extLst>
          </p:cNvPr>
          <p:cNvSpPr txBox="1"/>
          <p:nvPr/>
        </p:nvSpPr>
        <p:spPr>
          <a:xfrm>
            <a:off x="2338286" y="1390475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8" y="2179739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9" y="1990429"/>
            <a:ext cx="4740111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Tema relacionado com o desporto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578284" y="2127393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D2EC8B5-6B7C-8D32-DE9C-793B53CE5E8F}"/>
              </a:ext>
            </a:extLst>
          </p:cNvPr>
          <p:cNvSpPr txBox="1"/>
          <p:nvPr/>
        </p:nvSpPr>
        <p:spPr>
          <a:xfrm>
            <a:off x="1317002" y="2461722"/>
            <a:ext cx="5412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accent6"/>
                </a:solidFill>
              </a:rPr>
              <a:t>&lt;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Website relacionado com o Mundial 2022&gt;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&lt;/p&gt;</a:t>
            </a:r>
            <a:endParaRPr lang="pt-PT" sz="1200" dirty="0"/>
          </a:p>
        </p:txBody>
      </p:sp>
      <p:sp>
        <p:nvSpPr>
          <p:cNvPr id="50" name="Google Shape;664;p35">
            <a:extLst>
              <a:ext uri="{FF2B5EF4-FFF2-40B4-BE49-F238E27FC236}">
                <a16:creationId xmlns:a16="http://schemas.microsoft.com/office/drawing/2014/main" id="{38523E20-53E6-D40B-63DE-8038E79CD4EA}"/>
              </a:ext>
            </a:extLst>
          </p:cNvPr>
          <p:cNvSpPr txBox="1">
            <a:spLocks/>
          </p:cNvSpPr>
          <p:nvPr/>
        </p:nvSpPr>
        <p:spPr>
          <a:xfrm>
            <a:off x="1290938" y="2863318"/>
            <a:ext cx="4740111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 páginas estaticas de HTML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10834B1-3BB0-89DB-5EA2-37489145CBC7}"/>
              </a:ext>
            </a:extLst>
          </p:cNvPr>
          <p:cNvSpPr txBox="1"/>
          <p:nvPr/>
        </p:nvSpPr>
        <p:spPr>
          <a:xfrm>
            <a:off x="1317002" y="3358319"/>
            <a:ext cx="6250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accent6"/>
                </a:solidFill>
              </a:rPr>
              <a:t>&lt;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Página Inicial, Equipas, Historia, Vencedores&gt;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&lt;/p&gt;</a:t>
            </a:r>
            <a:endParaRPr lang="pt-PT" sz="1200" dirty="0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6A37F1F0-3069-BFF6-1818-E2EB52FD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60" y="3036522"/>
            <a:ext cx="227021" cy="170266"/>
          </a:xfrm>
          <a:prstGeom prst="rect">
            <a:avLst/>
          </a:prstGeom>
        </p:spPr>
      </p:pic>
      <p:grpSp>
        <p:nvGrpSpPr>
          <p:cNvPr id="57" name="Google Shape;696;p35">
            <a:extLst>
              <a:ext uri="{FF2B5EF4-FFF2-40B4-BE49-F238E27FC236}">
                <a16:creationId xmlns:a16="http://schemas.microsoft.com/office/drawing/2014/main" id="{C099F63B-2103-C584-8E52-6808DF5094C9}"/>
              </a:ext>
            </a:extLst>
          </p:cNvPr>
          <p:cNvGrpSpPr/>
          <p:nvPr/>
        </p:nvGrpSpPr>
        <p:grpSpPr>
          <a:xfrm>
            <a:off x="5020036" y="2984176"/>
            <a:ext cx="351979" cy="296702"/>
            <a:chOff x="4764875" y="1706700"/>
            <a:chExt cx="578325" cy="487500"/>
          </a:xfrm>
        </p:grpSpPr>
        <p:sp>
          <p:nvSpPr>
            <p:cNvPr id="58" name="Google Shape;697;p35">
              <a:extLst>
                <a:ext uri="{FF2B5EF4-FFF2-40B4-BE49-F238E27FC236}">
                  <a16:creationId xmlns:a16="http://schemas.microsoft.com/office/drawing/2014/main" id="{35CC06BC-7922-F3D9-A035-67EF08ABE5E1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8;p35">
              <a:extLst>
                <a:ext uri="{FF2B5EF4-FFF2-40B4-BE49-F238E27FC236}">
                  <a16:creationId xmlns:a16="http://schemas.microsoft.com/office/drawing/2014/main" id="{13BB5666-02C0-98FA-FB06-F6E69B2955EF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5D215F5-34A5-BDF4-6578-4FF537EBBF55}"/>
              </a:ext>
            </a:extLst>
          </p:cNvPr>
          <p:cNvSpPr txBox="1"/>
          <p:nvPr/>
        </p:nvSpPr>
        <p:spPr>
          <a:xfrm>
            <a:off x="1290938" y="3862879"/>
            <a:ext cx="4575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XML e SCHEMA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3B82937B-8A2D-74B0-D0F0-69214E8B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63" y="3912310"/>
            <a:ext cx="227021" cy="170266"/>
          </a:xfrm>
          <a:prstGeom prst="rect">
            <a:avLst/>
          </a:prstGeom>
        </p:spPr>
      </p:pic>
      <p:grpSp>
        <p:nvGrpSpPr>
          <p:cNvPr id="63" name="Google Shape;696;p35">
            <a:extLst>
              <a:ext uri="{FF2B5EF4-FFF2-40B4-BE49-F238E27FC236}">
                <a16:creationId xmlns:a16="http://schemas.microsoft.com/office/drawing/2014/main" id="{3B8930FB-572F-06EA-2B7A-20263838AD5E}"/>
              </a:ext>
            </a:extLst>
          </p:cNvPr>
          <p:cNvGrpSpPr/>
          <p:nvPr/>
        </p:nvGrpSpPr>
        <p:grpSpPr>
          <a:xfrm>
            <a:off x="3250439" y="3859964"/>
            <a:ext cx="351979" cy="296702"/>
            <a:chOff x="4764875" y="1706700"/>
            <a:chExt cx="578325" cy="487500"/>
          </a:xfrm>
        </p:grpSpPr>
        <p:sp>
          <p:nvSpPr>
            <p:cNvPr id="512" name="Google Shape;697;p35">
              <a:extLst>
                <a:ext uri="{FF2B5EF4-FFF2-40B4-BE49-F238E27FC236}">
                  <a16:creationId xmlns:a16="http://schemas.microsoft.com/office/drawing/2014/main" id="{A1D215A3-56CC-A287-3595-0F1667F0005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698;p35">
              <a:extLst>
                <a:ext uri="{FF2B5EF4-FFF2-40B4-BE49-F238E27FC236}">
                  <a16:creationId xmlns:a16="http://schemas.microsoft.com/office/drawing/2014/main" id="{9B4A36FB-4A7B-D843-728A-32786FE6D82A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BBC97CBB-9E00-446F-D2C8-3AE2E8E2E8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920BC20-8469-C9CE-5C0B-EACB0808AD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6838"/>
            <a:ext cx="4572000" cy="357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5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54" y="1436703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correto dos elementos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section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article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nav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7622330" y="1384357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7632579-5180-C382-2F35-AF79F2E02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51" y="1899260"/>
            <a:ext cx="3875099" cy="1056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EC30D5-E6B9-261B-50EC-424351122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54" y="1835617"/>
            <a:ext cx="2192521" cy="298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B5310A-06D4-2528-DAE5-D9764123B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684" y="2332578"/>
            <a:ext cx="2119807" cy="1101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481A6-E8E9-8904-811B-4A95D406B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433" y="3734529"/>
            <a:ext cx="5018880" cy="44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EE0F0B30-50C7-D5F5-4A18-EFF5DE5570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B5E5214D-791B-54E6-AC11-4C11E0009B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3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83" y="1453037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de tabelas (thead, tbody etc.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836259" y="1400691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3930B4-E805-4E69-D3E8-733A15E4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62" y="1762174"/>
            <a:ext cx="2958072" cy="2684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888265-99C0-B2A9-493D-1703FAE3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421" y="1980488"/>
            <a:ext cx="1763420" cy="2057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8A0565D-408D-4F9A-7B7C-7775109D47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F926EE03-2B29-7514-7BDB-E27114D8D7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8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82" y="1475439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de listas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298158" y="1423093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00715277-9959-D32C-89BB-8676F76E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25" y="1853619"/>
            <a:ext cx="2594870" cy="2107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F63AFA-328C-F4EA-84FB-5CA34F5DA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44" y="1853619"/>
            <a:ext cx="4320595" cy="128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343A11B8-CD52-A8D8-7CF1-DEDE25C9DE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B049EAF3-0CF3-A580-9539-4E0ED58F18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7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55" y="1486021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Marcação correta de texto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588431" y="1433675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42172F6-B037-6CB1-8EBA-F238B623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80" y="1935579"/>
            <a:ext cx="3585833" cy="1323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3E028-5579-F782-2CB6-FEDDF986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179" y="2683113"/>
            <a:ext cx="2229161" cy="20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8844B2-4C0A-1CA6-9611-E798E230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921" y="3391905"/>
            <a:ext cx="3585834" cy="831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5E77DC-0EC0-1361-ACC2-C9782F8D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057" y="1979075"/>
            <a:ext cx="2114845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E0D7011A-D5C3-553B-405C-1A8CBCA638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4FC797EA-26B0-5A09-0321-4B6006DE7C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55" y="1486021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Marcação correta de texto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588431" y="1433675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42172F6-B037-6CB1-8EBA-F238B623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80" y="1935579"/>
            <a:ext cx="3585833" cy="1323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3E028-5579-F782-2CB6-FEDDF986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14" y="2463542"/>
            <a:ext cx="2229161" cy="20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8844B2-4C0A-1CA6-9611-E798E230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383" y="3078465"/>
            <a:ext cx="3585834" cy="831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5E77DC-0EC0-1361-ACC2-C9782F8D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276" y="1829947"/>
            <a:ext cx="2114845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1FA03D-37CB-99AE-EFB3-975E605F8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158" y="3440270"/>
            <a:ext cx="2200160" cy="800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1E1872D8-CE70-2F6D-4444-16EBF0C5DA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8AFAD9FA-9D94-E3E4-1751-975EA38F29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1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222" y="1452945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1585648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Imagens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2907998" y="1400599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70E7A7E-1B30-7BCC-5B7E-2CC83FE6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02" y="2050643"/>
            <a:ext cx="3507991" cy="44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52FB73-41D7-1BC4-961C-2191E60F1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570" y="1853619"/>
            <a:ext cx="3649927" cy="2475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840DB586-FDE1-3D66-8C3F-691FA2DD8D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AB99551-1293-B49C-65EE-8A6DEFD8AA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6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54647" y="139551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26747" y="1753883"/>
            <a:ext cx="4646118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Validação de formularios, html, css, regras de navegação e etc.&gt;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26747" y="1398991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B050"/>
                </a:solidFill>
              </a:rPr>
              <a:t>Validação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687002" y="260569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338885" y="2894231"/>
            <a:ext cx="3515778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Breve </a:t>
            </a:r>
            <a:r>
              <a:rPr lang="pt-PT" dirty="0"/>
              <a:t>descrição do produto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427525" y="2589203"/>
            <a:ext cx="3899998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93;p29">
            <a:extLst>
              <a:ext uri="{FF2B5EF4-FFF2-40B4-BE49-F238E27FC236}">
                <a16:creationId xmlns:a16="http://schemas.microsoft.com/office/drawing/2014/main" id="{FF6D752D-D4E6-3F8C-EE0E-5357F8431D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007" y="4509165"/>
            <a:ext cx="7873733" cy="939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400" dirty="0"/>
              <a:t>Tecnologias de Comunicação Multimédia – Universidade da Maia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7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61" y="1312351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120956"/>
            <a:ext cx="1739094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Ligações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007837" y="1260005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E8A39A-B752-DE29-E80F-76277584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79" y="2525378"/>
            <a:ext cx="3962953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CAB896-72BD-8EA3-46C7-13E4F7642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925" y="3418772"/>
            <a:ext cx="3254540" cy="949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9DB4EEC-BA40-EDF8-6310-1F91F7CBA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594" y="2487830"/>
            <a:ext cx="3127761" cy="623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E6A0E3-E6D2-152D-7585-5C35B0ED4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424" y="1926296"/>
            <a:ext cx="6461290" cy="448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F6954963-D17E-B98D-EE62-7CB7F5E77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825F563-0481-80F8-AE49-5FBC813271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6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70" y="1403454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7" y="1223828"/>
            <a:ext cx="211883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Formulário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36546" y="1351108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9FDB8B9-1462-0529-4024-C20FCBCC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353" y="2839198"/>
            <a:ext cx="4878978" cy="1294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E68C37-7672-71B1-EC57-554ADB43D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131" y="2050607"/>
            <a:ext cx="4519274" cy="601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535BB58-5846-510F-CF37-216BFB1E06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3BC2D145-E90B-86F4-AF83-3B859E57F6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6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337875" y="1115354"/>
            <a:ext cx="7400134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Cada tipo de seletores simples (tipo, id, classe, </a:t>
            </a:r>
            <a:r>
              <a:rPr lang="pt-PT" sz="12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pseudo-classe</a:t>
            </a:r>
            <a:r>
              <a:rPr lang="pt-P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e atributo)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2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8635133" y="1231232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F2DB5CD-9C07-DC56-F641-454DA82D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44" y="1885603"/>
            <a:ext cx="2133316" cy="942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B4C0E8-A062-5C2F-DD90-E52A599C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238" y="1800201"/>
            <a:ext cx="1848533" cy="968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3BE964-DAFB-D038-6A16-0DDC00A2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45" y="2711359"/>
            <a:ext cx="2528041" cy="143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A9820F2-B425-3388-9B80-C71D5B815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245" y="3143502"/>
            <a:ext cx="2137780" cy="743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958256-0B47-1196-7BD1-3686AE81F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364" y="1317621"/>
            <a:ext cx="227021" cy="170266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92276D49-A9F4-31E5-003E-BF6D9F0363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366D4E89-CF4F-CBA3-9C81-6F1B58A194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4521" y="1177316"/>
            <a:ext cx="5090396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Pseudo-elementos e seletor combinador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6261985" y="1314621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6CE2DCE-A71D-06B4-24D6-73815B1D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20" y="1832959"/>
            <a:ext cx="1924183" cy="2235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D51855B-5945-544F-CE05-837C5CAC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09" y="1777482"/>
            <a:ext cx="2029108" cy="148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FBD9A7-8885-92ED-CB61-42BDEC7D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97" y="1386753"/>
            <a:ext cx="227021" cy="170266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160264EC-6BED-4256-7659-056A6BF980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17531D62-E9E5-3B01-BEAA-D3C55B012D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51" y="1367160"/>
            <a:ext cx="271375" cy="20353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Propriedades do texto e da fonte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6712542" y="1301108"/>
            <a:ext cx="445805" cy="352617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DEA73AB-26D3-3BCA-BB41-8F2D30B3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93" y="1927808"/>
            <a:ext cx="2507816" cy="132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D61D17-7E30-C115-88ED-A2E441A2E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23" y="2207823"/>
            <a:ext cx="3798091" cy="62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E1811B-BFEF-9EA4-6476-BDF14605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238" y="3525359"/>
            <a:ext cx="4447740" cy="593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5E60EB2B-0501-88B2-0AD5-2A4C2F9ACB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832F0642-2ABC-4FDA-EB4B-C673C8B341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77" y="1380590"/>
            <a:ext cx="253468" cy="19010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Formatação do fundo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832467" y="1324375"/>
            <a:ext cx="416389" cy="32935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1D5704B-DD49-2EE4-595C-8F496CE8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45" y="1982217"/>
            <a:ext cx="3138348" cy="2242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56027A7-E6A2-8938-1A0C-3F500C72F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48" y="1976277"/>
            <a:ext cx="2630698" cy="1278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5F520526-BA36-10F0-F6E3-9556323760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D5C2B17E-AC7C-2E1B-E483-D01CF5B7D4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80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633" y="1390427"/>
            <a:ext cx="271375" cy="20353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Estilo para lista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413724" y="1324375"/>
            <a:ext cx="445805" cy="352617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A87C5E6-2A7C-75FA-2B26-AE006227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82" y="2246434"/>
            <a:ext cx="4037888" cy="1168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038F9B1-6BCF-FF0A-2E75-05D24DAEB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925" y="2042858"/>
            <a:ext cx="2428939" cy="1606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9569032-7FA9-010E-A53B-89121EB08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51CD7280-01A5-150D-75F1-DA02C435EF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31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 elementos de formatação da caixa de elementos HTML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8043402" y="1293880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AD7ACC5-83BD-49C1-7D3E-6FD0532A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5" y="1839130"/>
            <a:ext cx="4815866" cy="1079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AFAD2B-332D-9DEF-F9B1-DD50FB34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68" y="1393774"/>
            <a:ext cx="271375" cy="203532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4C34EC2D-3A59-C717-5846-9A3AEB0B03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C48BDD28-FF21-40D2-CB6E-F58240C82A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22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Substituição de um elemento por uma imagem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7163185" y="1293880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F9D010D-BC67-E05E-A920-BED2CBAB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82" y="1782940"/>
            <a:ext cx="2452405" cy="2249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7FC04B-1FF7-4B30-D585-6E4836A3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51" y="1393774"/>
            <a:ext cx="271375" cy="203532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BC0E1F47-DE2E-DFC0-DC02-80FC1DF72C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208C1DD-5E13-CE6E-2B1D-2FDD00ECC3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77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Esconder um elemento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272083" y="1324375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02;p30">
            <a:extLst>
              <a:ext uri="{FF2B5EF4-FFF2-40B4-BE49-F238E27FC236}">
                <a16:creationId xmlns:a16="http://schemas.microsoft.com/office/drawing/2014/main" id="{4685678D-0E4A-C8E6-E7A4-76FCCE5A88CC}"/>
              </a:ext>
            </a:extLst>
          </p:cNvPr>
          <p:cNvSpPr txBox="1">
            <a:spLocks/>
          </p:cNvSpPr>
          <p:nvPr/>
        </p:nvSpPr>
        <p:spPr>
          <a:xfrm>
            <a:off x="1337875" y="1544173"/>
            <a:ext cx="5189363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>
                <a:solidFill>
                  <a:schemeClr val="accent6"/>
                </a:solidFill>
              </a:rPr>
              <a:t>&lt;Utilizamos o </a:t>
            </a:r>
            <a:r>
              <a:rPr lang="pt-PT" dirty="0" err="1">
                <a:solidFill>
                  <a:schemeClr val="accent6"/>
                </a:solidFill>
              </a:rPr>
              <a:t>javascript</a:t>
            </a:r>
            <a:r>
              <a:rPr lang="pt-PT" dirty="0">
                <a:solidFill>
                  <a:schemeClr val="accent6"/>
                </a:solidFill>
              </a:rPr>
              <a:t> (</a:t>
            </a:r>
            <a:r>
              <a:rPr lang="pt-PT" dirty="0" err="1">
                <a:solidFill>
                  <a:schemeClr val="accent6"/>
                </a:solidFill>
              </a:rPr>
              <a:t>hide</a:t>
            </a:r>
            <a:r>
              <a:rPr lang="pt-PT" dirty="0">
                <a:solidFill>
                  <a:schemeClr val="accent6"/>
                </a:solidFill>
              </a:rPr>
              <a:t>) nas listas &gt;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28" y="1393774"/>
            <a:ext cx="271375" cy="2035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D64FFE-8E70-1DC6-85C0-724185498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36" y="2154824"/>
            <a:ext cx="1350299" cy="1020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D6A569-137A-F91B-463E-D54498041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505" y="2154824"/>
            <a:ext cx="1155247" cy="435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A16B21F-97E1-BD3C-CCE6-D8D7C6D51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549" y="2132167"/>
            <a:ext cx="4483405" cy="1957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48D39043-BBA3-F618-6C3A-3E2077E039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" name="Google Shape;544;p31">
            <a:extLst>
              <a:ext uri="{FF2B5EF4-FFF2-40B4-BE49-F238E27FC236}">
                <a16:creationId xmlns:a16="http://schemas.microsoft.com/office/drawing/2014/main" id="{DE9F51F7-D85D-9D68-A9EC-0D26B48949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Introdução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Website Mundial do Catar 2022&gt;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78770A98-4A9E-B29F-F15E-C31B827DB692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Media </a:t>
            </a:r>
            <a:r>
              <a:rPr lang="pt-PT" sz="16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queries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90302" y="1270486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69" y="1368069"/>
            <a:ext cx="271375" cy="203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893D2A-7E63-132E-84CD-71C59460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68" y="2033586"/>
            <a:ext cx="2915057" cy="1019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539738A3-F232-ADC0-0A1C-D61D88B635B5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C7224CB-8F80-F7BA-4BFA-D1BF724105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F6DDD33D-8D77-4098-24A8-9CA6470B06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55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>
              <a:cxnSpLocks/>
            </p:cNvCxnSpPr>
            <p:nvPr/>
          </p:nvCxnSpPr>
          <p:spPr>
            <a:xfrm>
              <a:off x="1337875" y="1168950"/>
              <a:ext cx="0" cy="214141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CSS externo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90302" y="1270486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69" y="1368069"/>
            <a:ext cx="271375" cy="2035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8F5A97-8D6A-FEDA-FB70-7543B2AE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238" y="1762247"/>
            <a:ext cx="1546774" cy="439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E64275-2608-1EB8-3C4D-B413904AD7C3}"/>
              </a:ext>
            </a:extLst>
          </p:cNvPr>
          <p:cNvSpPr txBox="1"/>
          <p:nvPr/>
        </p:nvSpPr>
        <p:spPr>
          <a:xfrm>
            <a:off x="1286513" y="2519602"/>
            <a:ext cx="4576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[Download XML]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9" name="Google Shape;696;p35">
            <a:extLst>
              <a:ext uri="{FF2B5EF4-FFF2-40B4-BE49-F238E27FC236}">
                <a16:creationId xmlns:a16="http://schemas.microsoft.com/office/drawing/2014/main" id="{BD04EAF7-4D11-8300-AC04-1288B4771142}"/>
              </a:ext>
            </a:extLst>
          </p:cNvPr>
          <p:cNvGrpSpPr/>
          <p:nvPr/>
        </p:nvGrpSpPr>
        <p:grpSpPr>
          <a:xfrm>
            <a:off x="3291831" y="2501844"/>
            <a:ext cx="509907" cy="403320"/>
            <a:chOff x="4764875" y="1706700"/>
            <a:chExt cx="578325" cy="487500"/>
          </a:xfrm>
        </p:grpSpPr>
        <p:sp>
          <p:nvSpPr>
            <p:cNvPr id="10" name="Google Shape;697;p35">
              <a:extLst>
                <a:ext uri="{FF2B5EF4-FFF2-40B4-BE49-F238E27FC236}">
                  <a16:creationId xmlns:a16="http://schemas.microsoft.com/office/drawing/2014/main" id="{B3B7D897-A72E-6BB3-0313-560EE2F4580B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8;p35">
              <a:extLst>
                <a:ext uri="{FF2B5EF4-FFF2-40B4-BE49-F238E27FC236}">
                  <a16:creationId xmlns:a16="http://schemas.microsoft.com/office/drawing/2014/main" id="{76509ABD-CA77-E1C5-FD4F-CDA2EA7B69EF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3F75-BAB4-E440-A58E-C1882D67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098" y="2599427"/>
            <a:ext cx="271375" cy="2035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EF954E-7A8D-DE18-154C-655529CAB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74" y="3041610"/>
            <a:ext cx="4039164" cy="1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1448A6-63D3-2E32-184D-1E0EA7781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881" y="3408623"/>
            <a:ext cx="1609950" cy="30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AD34A29-CD72-D5F2-4273-D9E9377F04A4}"/>
              </a:ext>
            </a:extLst>
          </p:cNvPr>
          <p:cNvSpPr txBox="1"/>
          <p:nvPr/>
        </p:nvSpPr>
        <p:spPr>
          <a:xfrm>
            <a:off x="-1036559" y="3728878"/>
            <a:ext cx="4838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F8050DE7-023D-5591-4E5B-5F981E83241B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CE8F6035-6273-E4DC-25EA-8817573831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" name="Google Shape;544;p31">
            <a:extLst>
              <a:ext uri="{FF2B5EF4-FFF2-40B4-BE49-F238E27FC236}">
                <a16:creationId xmlns:a16="http://schemas.microsoft.com/office/drawing/2014/main" id="{EF883604-4E59-41B6-D928-E9792571A6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97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cxnSpLocks/>
            <a:stCxn id="577" idx="1"/>
            <a:endCxn id="578" idx="1"/>
          </p:cNvCxnSpPr>
          <p:nvPr/>
        </p:nvCxnSpPr>
        <p:spPr>
          <a:xfrm>
            <a:off x="2670350" y="2504852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O Nosso Github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415731" y="1743090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Linguagens usadas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196497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6600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 dirty="0">
              <a:solidFill>
                <a:srgbClr val="FF66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670350" y="2437502"/>
            <a:ext cx="942602" cy="1347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6600"/>
              </a:solidFill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83522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83%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cxnSpLocks/>
            <a:stCxn id="588" idx="1"/>
          </p:cNvCxnSpPr>
          <p:nvPr/>
        </p:nvCxnSpPr>
        <p:spPr>
          <a:xfrm>
            <a:off x="5617875" y="2504852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4912500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617875" y="2437502"/>
            <a:ext cx="187192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 txBox="1"/>
          <p:nvPr/>
        </p:nvSpPr>
        <p:spPr>
          <a:xfrm>
            <a:off x="675732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15%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cxnSp>
        <p:nvCxnSpPr>
          <p:cNvPr id="10" name="Google Shape;576;p33">
            <a:extLst>
              <a:ext uri="{FF2B5EF4-FFF2-40B4-BE49-F238E27FC236}">
                <a16:creationId xmlns:a16="http://schemas.microsoft.com/office/drawing/2014/main" id="{39D02E6F-B5E4-839B-B144-3BF6001B8152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>
            <a:off x="2648356" y="3008835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85;p33">
            <a:extLst>
              <a:ext uri="{FF2B5EF4-FFF2-40B4-BE49-F238E27FC236}">
                <a16:creationId xmlns:a16="http://schemas.microsoft.com/office/drawing/2014/main" id="{F23DD6B9-3CB9-18A5-2B51-3B46EC4BB8A6}"/>
              </a:ext>
            </a:extLst>
          </p:cNvPr>
          <p:cNvSpPr txBox="1"/>
          <p:nvPr/>
        </p:nvSpPr>
        <p:spPr>
          <a:xfrm>
            <a:off x="1415731" y="2839635"/>
            <a:ext cx="144510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JavaScript</a:t>
            </a:r>
            <a:endParaRPr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" name="Google Shape;577;p33">
            <a:extLst>
              <a:ext uri="{FF2B5EF4-FFF2-40B4-BE49-F238E27FC236}">
                <a16:creationId xmlns:a16="http://schemas.microsoft.com/office/drawing/2014/main" id="{1AB7B5FC-3A53-FBE7-04E1-ADFDC401B5C5}"/>
              </a:ext>
            </a:extLst>
          </p:cNvPr>
          <p:cNvSpPr/>
          <p:nvPr/>
        </p:nvSpPr>
        <p:spPr>
          <a:xfrm>
            <a:off x="2648356" y="2941485"/>
            <a:ext cx="48742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78;p33">
            <a:extLst>
              <a:ext uri="{FF2B5EF4-FFF2-40B4-BE49-F238E27FC236}">
                <a16:creationId xmlns:a16="http://schemas.microsoft.com/office/drawing/2014/main" id="{0E5A1EAD-C441-FC49-505B-FC0801C74E89}"/>
              </a:ext>
            </a:extLst>
          </p:cNvPr>
          <p:cNvSpPr txBox="1"/>
          <p:nvPr/>
        </p:nvSpPr>
        <p:spPr>
          <a:xfrm>
            <a:off x="3813231" y="2839635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2%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E7E256-2CDC-E798-C470-6112F6B2BF3B}"/>
              </a:ext>
            </a:extLst>
          </p:cNvPr>
          <p:cNvSpPr txBox="1"/>
          <p:nvPr/>
        </p:nvSpPr>
        <p:spPr>
          <a:xfrm>
            <a:off x="1415731" y="1158898"/>
            <a:ext cx="4574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tcm22-tw-g04</a:t>
            </a:r>
          </a:p>
        </p:txBody>
      </p:sp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CB9D720C-6119-6308-63E0-54FB851912D1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O Nosso Github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E7E256-2CDC-E798-C470-6112F6B2BF3B}"/>
              </a:ext>
            </a:extLst>
          </p:cNvPr>
          <p:cNvSpPr txBox="1"/>
          <p:nvPr/>
        </p:nvSpPr>
        <p:spPr>
          <a:xfrm>
            <a:off x="1415731" y="1158898"/>
            <a:ext cx="4574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tcm22-tw-g04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AD08FE-0114-FB63-F1F0-C0BBC62F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33" y="1358953"/>
            <a:ext cx="3446383" cy="2986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736D5FF3-C64F-B669-4468-6C3BF37C5F5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649356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Planeamento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‘Dezembro’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dirty="0">
                <a:solidFill>
                  <a:schemeClr val="accent3"/>
                </a:solidFill>
              </a:rPr>
              <a:t>Planeamento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>
            <p:extLst>
              <p:ext uri="{D42A27DB-BD31-4B8C-83A1-F6EECF244321}">
                <p14:modId xmlns:p14="http://schemas.microsoft.com/office/powerpoint/2010/main" val="1784571990"/>
              </p:ext>
            </p:extLst>
          </p:nvPr>
        </p:nvGraphicFramePr>
        <p:xfrm>
          <a:off x="1681025" y="1353045"/>
          <a:ext cx="3023475" cy="2377260"/>
        </p:xfrm>
        <a:graphic>
          <a:graphicData uri="http://schemas.openxmlformats.org/drawingml/2006/table">
            <a:tbl>
              <a:tblPr>
                <a:noFill/>
                <a:tableStyleId>{4364D6E7-9471-4997-935C-71E353F34A00}</a:tableStyleId>
              </a:tblPr>
              <a:tblGrid>
                <a:gridCol w="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   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dirty="0"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dirty="0">
                        <a:solidFill>
                          <a:schemeClr val="tx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dirty="0">
                        <a:solidFill>
                          <a:schemeClr val="bg2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  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>
            <a:cxnSpLocks/>
          </p:cNvCxnSpPr>
          <p:nvPr/>
        </p:nvCxnSpPr>
        <p:spPr>
          <a:xfrm>
            <a:off x="3395382" y="2180172"/>
            <a:ext cx="503684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4687831" y="1901226"/>
            <a:ext cx="4572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Criação do grupo</a:t>
            </a:r>
            <a:endParaRPr sz="11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4704500" y="2674017"/>
            <a:ext cx="3920781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Realização e entrega do relatório com o tema</a:t>
            </a:r>
            <a:endParaRPr sz="11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4704500" y="306872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Criação da conta no </a:t>
            </a:r>
            <a:r>
              <a:rPr lang="pt-PT" sz="1100" dirty="0" err="1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netlify</a:t>
            </a:r>
            <a:endParaRPr sz="1100" dirty="0">
              <a:solidFill>
                <a:schemeClr val="tx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9" name="Google Shape;2489;p46"/>
          <p:cNvSpPr txBox="1"/>
          <p:nvPr/>
        </p:nvSpPr>
        <p:spPr>
          <a:xfrm>
            <a:off x="4704500" y="3414083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2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Planeamento e ideias para o website</a:t>
            </a:r>
            <a:endParaRPr sz="1100" dirty="0">
              <a:solidFill>
                <a:schemeClr val="bg2">
                  <a:lumMod val="75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/>
          <p:nvPr/>
        </p:nvCxnSpPr>
        <p:spPr>
          <a:xfrm>
            <a:off x="1771675" y="3749350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962D16-0B83-65AB-1294-1BCBE9B4D74C}"/>
              </a:ext>
            </a:extLst>
          </p:cNvPr>
          <p:cNvSpPr txBox="1"/>
          <p:nvPr/>
        </p:nvSpPr>
        <p:spPr>
          <a:xfrm>
            <a:off x="4692472" y="2267606"/>
            <a:ext cx="4632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Criação da conta no </a:t>
            </a:r>
            <a:r>
              <a:rPr lang="pt-PT" sz="11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Github</a:t>
            </a:r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e do repositório</a:t>
            </a:r>
            <a:endParaRPr lang="pt-PT" sz="1100" dirty="0"/>
          </a:p>
        </p:txBody>
      </p:sp>
      <p:sp>
        <p:nvSpPr>
          <p:cNvPr id="5" name="Google Shape;493;p29">
            <a:extLst>
              <a:ext uri="{FF2B5EF4-FFF2-40B4-BE49-F238E27FC236}">
                <a16:creationId xmlns:a16="http://schemas.microsoft.com/office/drawing/2014/main" id="{91ED7D21-6DB8-2628-A77B-509E4B39EAAB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Planeamento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‘Janeiro’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Fim</a:t>
            </a:r>
            <a:endParaRPr sz="1400" dirty="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>
            <p:extLst>
              <p:ext uri="{D42A27DB-BD31-4B8C-83A1-F6EECF244321}">
                <p14:modId xmlns:p14="http://schemas.microsoft.com/office/powerpoint/2010/main" val="4012034329"/>
              </p:ext>
            </p:extLst>
          </p:nvPr>
        </p:nvGraphicFramePr>
        <p:xfrm>
          <a:off x="1681025" y="1353045"/>
          <a:ext cx="3023475" cy="2377260"/>
        </p:xfrm>
        <a:graphic>
          <a:graphicData uri="http://schemas.openxmlformats.org/drawingml/2006/table">
            <a:tbl>
              <a:tblPr>
                <a:noFill/>
                <a:tableStyleId>{4364D6E7-9471-4997-935C-71E353F34A00}</a:tableStyleId>
              </a:tblPr>
              <a:tblGrid>
                <a:gridCol w="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   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dirty="0">
                        <a:solidFill>
                          <a:srgbClr val="00B050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dirty="0">
                        <a:solidFill>
                          <a:schemeClr val="bg1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70C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dirty="0">
                        <a:solidFill>
                          <a:srgbClr val="0070C0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2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 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>
            <a:cxnSpLocks/>
          </p:cNvCxnSpPr>
          <p:nvPr/>
        </p:nvCxnSpPr>
        <p:spPr>
          <a:xfrm>
            <a:off x="1771675" y="2180172"/>
            <a:ext cx="66605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4687831" y="1901226"/>
            <a:ext cx="4572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Realização do Website</a:t>
            </a:r>
            <a:endParaRPr sz="1100" dirty="0">
              <a:solidFill>
                <a:schemeClr val="bg1">
                  <a:lumMod val="60000"/>
                  <a:lumOff val="4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4704500" y="2674017"/>
            <a:ext cx="3920781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1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Entrega do trabalho</a:t>
            </a:r>
            <a:endParaRPr sz="1100" dirty="0">
              <a:solidFill>
                <a:schemeClr val="bg1">
                  <a:lumMod val="75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4704500" y="306872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0070C0"/>
                </a:solidFill>
                <a:latin typeface="Fira Code"/>
                <a:ea typeface="Fira Code"/>
                <a:cs typeface="Fira Code"/>
                <a:sym typeface="Fira Code"/>
              </a:rPr>
              <a:t>Apresentação</a:t>
            </a:r>
            <a:endParaRPr sz="1100" dirty="0">
              <a:solidFill>
                <a:srgbClr val="0070C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>
            <a:cxnSpLocks/>
          </p:cNvCxnSpPr>
          <p:nvPr/>
        </p:nvCxnSpPr>
        <p:spPr>
          <a:xfrm>
            <a:off x="1771675" y="3749350"/>
            <a:ext cx="2916156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962D16-0B83-65AB-1294-1BCBE9B4D74C}"/>
              </a:ext>
            </a:extLst>
          </p:cNvPr>
          <p:cNvSpPr txBox="1"/>
          <p:nvPr/>
        </p:nvSpPr>
        <p:spPr>
          <a:xfrm>
            <a:off x="4692472" y="2267606"/>
            <a:ext cx="4632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Realização do PowerPoint e relatório </a:t>
            </a:r>
          </a:p>
        </p:txBody>
      </p:sp>
      <p:sp>
        <p:nvSpPr>
          <p:cNvPr id="7" name="Google Shape;493;p29">
            <a:extLst>
              <a:ext uri="{FF2B5EF4-FFF2-40B4-BE49-F238E27FC236}">
                <a16:creationId xmlns:a16="http://schemas.microsoft.com/office/drawing/2014/main" id="{0C689D3D-E9D4-AF45-5C37-0F75912FCAC5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04668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32578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3"/>
                </a:solidFill>
              </a:rPr>
              <a:t>Fim</a:t>
            </a:r>
            <a:endParaRPr sz="8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666575" y="2608670"/>
            <a:ext cx="530243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&lt;Trabalho realizado por André Guimarães 40091 e Pedro Antunes 40353&gt;</a:t>
            </a:r>
            <a:endParaRPr sz="1400"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840981"/>
            <a:ext cx="506100" cy="3363269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359972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Introdução;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0924" y="1370162"/>
            <a:ext cx="6672043" cy="1881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‘</a:t>
            </a:r>
            <a:r>
              <a:rPr lang="pt-PT" dirty="0">
                <a:solidFill>
                  <a:schemeClr val="accent2"/>
                </a:solidFill>
              </a:rPr>
              <a:t>Aqui você pode fazer uma breve descrição do tema que deseja falar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449116" indent="0">
              <a:spcBef>
                <a:spcPts val="1000"/>
              </a:spcBef>
            </a:pPr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</a:rPr>
              <a:t>p</a:t>
            </a:r>
            <a:r>
              <a:rPr lang="pt-PT" dirty="0">
                <a:solidFill>
                  <a:schemeClr val="accent3"/>
                </a:solidFill>
              </a:rPr>
              <a:t> </a:t>
            </a:r>
            <a:r>
              <a:rPr lang="pt-PT" sz="1400" dirty="0">
                <a:solidFill>
                  <a:schemeClr val="accent3"/>
                </a:solidFill>
              </a:rPr>
              <a:t>Este trabalho prático tem como objetivo desenvolver um conjunto de, pelo menos, quatro páginas estáticas, criando um website com recurso a XML, HTML5, CSS3. Relacionado com o tema do “desporto”, decidimos realizar um website sobre o Mundial 2022 que ocorreu no Catar.</a:t>
            </a: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8" name="Google Shape;568;p32"/>
          <p:cNvSpPr txBox="1"/>
          <p:nvPr/>
        </p:nvSpPr>
        <p:spPr>
          <a:xfrm>
            <a:off x="2008321" y="3269411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Interface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pt-PT" dirty="0">
                <a:solidFill>
                  <a:schemeClr val="bg2"/>
                </a:solidFill>
              </a:rPr>
              <a:t>Interface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sketch, </a:t>
            </a:r>
            <a:r>
              <a:rPr lang="pt-PT" dirty="0" err="1"/>
              <a:t>wireframes</a:t>
            </a:r>
            <a:r>
              <a:rPr lang="pt-PT" dirty="0"/>
              <a:t>, e </a:t>
            </a:r>
            <a:r>
              <a:rPr lang="pt-PT" dirty="0" err="1"/>
              <a:t>sitemap</a:t>
            </a:r>
            <a:r>
              <a:rPr lang="pt-PT" dirty="0"/>
              <a:t> 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Skecth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Interface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20F6DC8D-BFEA-CD93-8ED7-0AA7D05EE08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26922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16198" y="1065567"/>
            <a:ext cx="5212457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&lt; Realizamos alguns rascunhos de como seria o modelo do nosso website inicialmente&gt;</a:t>
            </a:r>
            <a:endParaRPr sz="1200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Skecth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Skecth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90925" y="1221529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C77EAC5-A911-27D1-4EE3-D77BC2C7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84" y="1768682"/>
            <a:ext cx="4524568" cy="2609759"/>
          </a:xfrm>
          <a:prstGeom prst="rect">
            <a:avLst/>
          </a:prstGeom>
        </p:spPr>
      </p:pic>
      <p:grpSp>
        <p:nvGrpSpPr>
          <p:cNvPr id="7" name="Google Shape;2910;p50">
            <a:extLst>
              <a:ext uri="{FF2B5EF4-FFF2-40B4-BE49-F238E27FC236}">
                <a16:creationId xmlns:a16="http://schemas.microsoft.com/office/drawing/2014/main" id="{87E43B84-9799-8D80-0F08-D4B1BE2E91AF}"/>
              </a:ext>
            </a:extLst>
          </p:cNvPr>
          <p:cNvGrpSpPr/>
          <p:nvPr/>
        </p:nvGrpSpPr>
        <p:grpSpPr>
          <a:xfrm>
            <a:off x="1664392" y="1217666"/>
            <a:ext cx="365747" cy="365752"/>
            <a:chOff x="2036988" y="4249875"/>
            <a:chExt cx="525725" cy="524300"/>
          </a:xfrm>
        </p:grpSpPr>
        <p:sp>
          <p:nvSpPr>
            <p:cNvPr id="8" name="Google Shape;2911;p50">
              <a:extLst>
                <a:ext uri="{FF2B5EF4-FFF2-40B4-BE49-F238E27FC236}">
                  <a16:creationId xmlns:a16="http://schemas.microsoft.com/office/drawing/2014/main" id="{031D647D-2E8C-CE79-79FC-17CC675F1EB0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2;p50">
              <a:extLst>
                <a:ext uri="{FF2B5EF4-FFF2-40B4-BE49-F238E27FC236}">
                  <a16:creationId xmlns:a16="http://schemas.microsoft.com/office/drawing/2014/main" id="{F912BEA5-4010-64C0-152E-606E80D3DE7A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3;p50">
              <a:extLst>
                <a:ext uri="{FF2B5EF4-FFF2-40B4-BE49-F238E27FC236}">
                  <a16:creationId xmlns:a16="http://schemas.microsoft.com/office/drawing/2014/main" id="{0091EDCA-68F5-497E-D4FB-BE2E00C00DC7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4;p50">
              <a:extLst>
                <a:ext uri="{FF2B5EF4-FFF2-40B4-BE49-F238E27FC236}">
                  <a16:creationId xmlns:a16="http://schemas.microsoft.com/office/drawing/2014/main" id="{559CCA8E-31A0-66AC-E65F-08339D08560C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5;p50">
              <a:extLst>
                <a:ext uri="{FF2B5EF4-FFF2-40B4-BE49-F238E27FC236}">
                  <a16:creationId xmlns:a16="http://schemas.microsoft.com/office/drawing/2014/main" id="{CD405CAB-62B2-38AA-6508-8DE9704D61B4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6;p50">
              <a:extLst>
                <a:ext uri="{FF2B5EF4-FFF2-40B4-BE49-F238E27FC236}">
                  <a16:creationId xmlns:a16="http://schemas.microsoft.com/office/drawing/2014/main" id="{06E2E394-653A-25B9-0452-AD133C9A84C2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7;p50">
              <a:extLst>
                <a:ext uri="{FF2B5EF4-FFF2-40B4-BE49-F238E27FC236}">
                  <a16:creationId xmlns:a16="http://schemas.microsoft.com/office/drawing/2014/main" id="{1018DC22-5F87-0A8F-3668-968C0157A277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8;p50">
              <a:extLst>
                <a:ext uri="{FF2B5EF4-FFF2-40B4-BE49-F238E27FC236}">
                  <a16:creationId xmlns:a16="http://schemas.microsoft.com/office/drawing/2014/main" id="{042FEED9-97B8-1C6F-599F-00E29D76B033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9;p50">
              <a:extLst>
                <a:ext uri="{FF2B5EF4-FFF2-40B4-BE49-F238E27FC236}">
                  <a16:creationId xmlns:a16="http://schemas.microsoft.com/office/drawing/2014/main" id="{04EF5480-1D11-CF36-A2CF-45516BD0C661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0;p50">
              <a:extLst>
                <a:ext uri="{FF2B5EF4-FFF2-40B4-BE49-F238E27FC236}">
                  <a16:creationId xmlns:a16="http://schemas.microsoft.com/office/drawing/2014/main" id="{FCFB1769-BBAD-DB94-D1A1-33EA850422E5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5950C6A9-842B-AF05-BF81-5B147E1B4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319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EAB0B8B9-DBAF-702E-C0F7-A89870EA7479}"/>
              </a:ext>
            </a:extLst>
          </p:cNvPr>
          <p:cNvSpPr/>
          <p:nvPr/>
        </p:nvSpPr>
        <p:spPr>
          <a:xfrm>
            <a:off x="2363496" y="1357389"/>
            <a:ext cx="6046661" cy="2711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8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426DC55F-539C-CBF2-00DA-6FABF7C2E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58" b="69704"/>
          <a:stretch/>
        </p:blipFill>
        <p:spPr>
          <a:xfrm>
            <a:off x="2458835" y="1438741"/>
            <a:ext cx="2060090" cy="1318551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CE1A8C-4CC8-23BD-5931-B1261CB1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1" t="2237" r="-1223" b="41809"/>
          <a:stretch/>
        </p:blipFill>
        <p:spPr>
          <a:xfrm>
            <a:off x="4154254" y="1533787"/>
            <a:ext cx="4255905" cy="24578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2548C4-DDCF-B803-9A83-0BF084A95786}"/>
              </a:ext>
            </a:extLst>
          </p:cNvPr>
          <p:cNvSpPr/>
          <p:nvPr/>
        </p:nvSpPr>
        <p:spPr>
          <a:xfrm>
            <a:off x="4305791" y="3707946"/>
            <a:ext cx="3548495" cy="32229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" name="Google Shape;545;p31">
            <a:extLst>
              <a:ext uri="{FF2B5EF4-FFF2-40B4-BE49-F238E27FC236}">
                <a16:creationId xmlns:a16="http://schemas.microsoft.com/office/drawing/2014/main" id="{6D5FD8C5-A5BE-4279-034D-DADF785C3BE7}"/>
              </a:ext>
            </a:extLst>
          </p:cNvPr>
          <p:cNvGrpSpPr/>
          <p:nvPr/>
        </p:nvGrpSpPr>
        <p:grpSpPr>
          <a:xfrm>
            <a:off x="1590925" y="1221529"/>
            <a:ext cx="506092" cy="426611"/>
            <a:chOff x="1665363" y="1706700"/>
            <a:chExt cx="578325" cy="487500"/>
          </a:xfrm>
        </p:grpSpPr>
        <p:sp>
          <p:nvSpPr>
            <p:cNvPr id="5" name="Google Shape;546;p31">
              <a:extLst>
                <a:ext uri="{FF2B5EF4-FFF2-40B4-BE49-F238E27FC236}">
                  <a16:creationId xmlns:a16="http://schemas.microsoft.com/office/drawing/2014/main" id="{DDD2BF0B-66EC-79F6-FD8F-1AF4C06944F7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7;p31">
              <a:extLst>
                <a:ext uri="{FF2B5EF4-FFF2-40B4-BE49-F238E27FC236}">
                  <a16:creationId xmlns:a16="http://schemas.microsoft.com/office/drawing/2014/main" id="{8C7BE1DB-13BC-3DAC-7F16-D5387D4848EC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910;p50">
            <a:extLst>
              <a:ext uri="{FF2B5EF4-FFF2-40B4-BE49-F238E27FC236}">
                <a16:creationId xmlns:a16="http://schemas.microsoft.com/office/drawing/2014/main" id="{35E77374-B369-90DD-388E-4DC28551552C}"/>
              </a:ext>
            </a:extLst>
          </p:cNvPr>
          <p:cNvGrpSpPr/>
          <p:nvPr/>
        </p:nvGrpSpPr>
        <p:grpSpPr>
          <a:xfrm>
            <a:off x="1664392" y="1217666"/>
            <a:ext cx="365747" cy="365752"/>
            <a:chOff x="2036988" y="4249875"/>
            <a:chExt cx="525725" cy="524300"/>
          </a:xfrm>
        </p:grpSpPr>
        <p:sp>
          <p:nvSpPr>
            <p:cNvPr id="8" name="Google Shape;2911;p50">
              <a:extLst>
                <a:ext uri="{FF2B5EF4-FFF2-40B4-BE49-F238E27FC236}">
                  <a16:creationId xmlns:a16="http://schemas.microsoft.com/office/drawing/2014/main" id="{BB0B5EFA-345B-0282-341D-D9247EA2B570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2;p50">
              <a:extLst>
                <a:ext uri="{FF2B5EF4-FFF2-40B4-BE49-F238E27FC236}">
                  <a16:creationId xmlns:a16="http://schemas.microsoft.com/office/drawing/2014/main" id="{E390034E-B00E-1F6A-9EB8-8FD5B714A18D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3;p50">
              <a:extLst>
                <a:ext uri="{FF2B5EF4-FFF2-40B4-BE49-F238E27FC236}">
                  <a16:creationId xmlns:a16="http://schemas.microsoft.com/office/drawing/2014/main" id="{14683B5D-EEAD-6370-F7E4-1CA208BEE597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4;p50">
              <a:extLst>
                <a:ext uri="{FF2B5EF4-FFF2-40B4-BE49-F238E27FC236}">
                  <a16:creationId xmlns:a16="http://schemas.microsoft.com/office/drawing/2014/main" id="{940EAE10-B1A7-962C-2E59-D906EC864684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5;p50">
              <a:extLst>
                <a:ext uri="{FF2B5EF4-FFF2-40B4-BE49-F238E27FC236}">
                  <a16:creationId xmlns:a16="http://schemas.microsoft.com/office/drawing/2014/main" id="{735CC78B-CA0B-C2C4-9077-D6D7A07E2B50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6;p50">
              <a:extLst>
                <a:ext uri="{FF2B5EF4-FFF2-40B4-BE49-F238E27FC236}">
                  <a16:creationId xmlns:a16="http://schemas.microsoft.com/office/drawing/2014/main" id="{554C03AB-E3C8-A2F8-CB8B-D034231F7AED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7;p50">
              <a:extLst>
                <a:ext uri="{FF2B5EF4-FFF2-40B4-BE49-F238E27FC236}">
                  <a16:creationId xmlns:a16="http://schemas.microsoft.com/office/drawing/2014/main" id="{AF257972-4D6E-B17E-B64D-97CF06D52C71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8;p50">
              <a:extLst>
                <a:ext uri="{FF2B5EF4-FFF2-40B4-BE49-F238E27FC236}">
                  <a16:creationId xmlns:a16="http://schemas.microsoft.com/office/drawing/2014/main" id="{6F36DEA3-9A87-0831-CFB8-891FBD00DF35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9;p50">
              <a:extLst>
                <a:ext uri="{FF2B5EF4-FFF2-40B4-BE49-F238E27FC236}">
                  <a16:creationId xmlns:a16="http://schemas.microsoft.com/office/drawing/2014/main" id="{12C1E09A-0E92-4513-DFEE-11248410955B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0;p50">
              <a:extLst>
                <a:ext uri="{FF2B5EF4-FFF2-40B4-BE49-F238E27FC236}">
                  <a16:creationId xmlns:a16="http://schemas.microsoft.com/office/drawing/2014/main" id="{C2FFC9FB-46A1-AAE1-00C0-DBF6462487EC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60;p27">
            <a:extLst>
              <a:ext uri="{FF2B5EF4-FFF2-40B4-BE49-F238E27FC236}">
                <a16:creationId xmlns:a16="http://schemas.microsoft.com/office/drawing/2014/main" id="{82460799-6B2B-E0F1-CD73-6EB6C75E23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987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EAB0B8B9-DBAF-702E-C0F7-A89870EA7479}"/>
              </a:ext>
            </a:extLst>
          </p:cNvPr>
          <p:cNvSpPr/>
          <p:nvPr/>
        </p:nvSpPr>
        <p:spPr>
          <a:xfrm>
            <a:off x="2537469" y="1357389"/>
            <a:ext cx="4509462" cy="2711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8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51097" y="12220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38" name="Google Shape;2594;p50">
            <a:extLst>
              <a:ext uri="{FF2B5EF4-FFF2-40B4-BE49-F238E27FC236}">
                <a16:creationId xmlns:a16="http://schemas.microsoft.com/office/drawing/2014/main" id="{BE86D5FA-1133-6AD3-CAEA-149E95420761}"/>
              </a:ext>
            </a:extLst>
          </p:cNvPr>
          <p:cNvGrpSpPr/>
          <p:nvPr/>
        </p:nvGrpSpPr>
        <p:grpSpPr>
          <a:xfrm>
            <a:off x="1726237" y="1260270"/>
            <a:ext cx="363656" cy="357300"/>
            <a:chOff x="1776263" y="1291425"/>
            <a:chExt cx="431400" cy="431375"/>
          </a:xfrm>
        </p:grpSpPr>
        <p:sp>
          <p:nvSpPr>
            <p:cNvPr id="39" name="Google Shape;2595;p50">
              <a:extLst>
                <a:ext uri="{FF2B5EF4-FFF2-40B4-BE49-F238E27FC236}">
                  <a16:creationId xmlns:a16="http://schemas.microsoft.com/office/drawing/2014/main" id="{69F794B7-EC79-CF7E-D2E6-360709399F01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96;p50">
              <a:extLst>
                <a:ext uri="{FF2B5EF4-FFF2-40B4-BE49-F238E27FC236}">
                  <a16:creationId xmlns:a16="http://schemas.microsoft.com/office/drawing/2014/main" id="{41477614-E293-179D-5AD7-F3EAAB5D5AED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7;p50">
              <a:extLst>
                <a:ext uri="{FF2B5EF4-FFF2-40B4-BE49-F238E27FC236}">
                  <a16:creationId xmlns:a16="http://schemas.microsoft.com/office/drawing/2014/main" id="{8E0E37CD-5BCD-7DD1-5439-6916FBBEA24F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98;p50">
              <a:extLst>
                <a:ext uri="{FF2B5EF4-FFF2-40B4-BE49-F238E27FC236}">
                  <a16:creationId xmlns:a16="http://schemas.microsoft.com/office/drawing/2014/main" id="{A76D8D1B-1618-1554-DAEC-62F96C45E83B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9;p50">
              <a:extLst>
                <a:ext uri="{FF2B5EF4-FFF2-40B4-BE49-F238E27FC236}">
                  <a16:creationId xmlns:a16="http://schemas.microsoft.com/office/drawing/2014/main" id="{2320F2D5-A90B-029B-7822-3EA80F72E267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0;p50">
              <a:extLst>
                <a:ext uri="{FF2B5EF4-FFF2-40B4-BE49-F238E27FC236}">
                  <a16:creationId xmlns:a16="http://schemas.microsoft.com/office/drawing/2014/main" id="{F78B201B-8B60-2CDD-0019-308921E85596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1;p50">
              <a:extLst>
                <a:ext uri="{FF2B5EF4-FFF2-40B4-BE49-F238E27FC236}">
                  <a16:creationId xmlns:a16="http://schemas.microsoft.com/office/drawing/2014/main" id="{81468980-74EE-256C-BE6D-4740D1F6A9BD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02;p50">
              <a:extLst>
                <a:ext uri="{FF2B5EF4-FFF2-40B4-BE49-F238E27FC236}">
                  <a16:creationId xmlns:a16="http://schemas.microsoft.com/office/drawing/2014/main" id="{E0331371-3076-A9D4-6EC1-91D1DD3A224C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03;p50">
              <a:extLst>
                <a:ext uri="{FF2B5EF4-FFF2-40B4-BE49-F238E27FC236}">
                  <a16:creationId xmlns:a16="http://schemas.microsoft.com/office/drawing/2014/main" id="{F02698E3-A47C-5AD4-2190-DBD4CC6461E3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04;p50">
              <a:extLst>
                <a:ext uri="{FF2B5EF4-FFF2-40B4-BE49-F238E27FC236}">
                  <a16:creationId xmlns:a16="http://schemas.microsoft.com/office/drawing/2014/main" id="{B1BA3EDF-6F80-C3D6-6A2B-20CE0E213B4E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05;p50">
              <a:extLst>
                <a:ext uri="{FF2B5EF4-FFF2-40B4-BE49-F238E27FC236}">
                  <a16:creationId xmlns:a16="http://schemas.microsoft.com/office/drawing/2014/main" id="{32217378-F1C9-1204-7FA3-BCCC01D2951A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6;p50">
              <a:extLst>
                <a:ext uri="{FF2B5EF4-FFF2-40B4-BE49-F238E27FC236}">
                  <a16:creationId xmlns:a16="http://schemas.microsoft.com/office/drawing/2014/main" id="{D7D4B336-4EF7-6AA6-7E35-D01E0FF913E5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CE1A8C-4CC8-23BD-5931-B1261CB1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09" t="52985" r="-2920" b="-7871"/>
          <a:stretch/>
        </p:blipFill>
        <p:spPr>
          <a:xfrm>
            <a:off x="2566305" y="1469341"/>
            <a:ext cx="5073464" cy="279934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2548C4-DDCF-B803-9A83-0BF084A95786}"/>
              </a:ext>
            </a:extLst>
          </p:cNvPr>
          <p:cNvSpPr/>
          <p:nvPr/>
        </p:nvSpPr>
        <p:spPr>
          <a:xfrm>
            <a:off x="2657948" y="1393851"/>
            <a:ext cx="168449" cy="21705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Google Shape;460;p27">
            <a:extLst>
              <a:ext uri="{FF2B5EF4-FFF2-40B4-BE49-F238E27FC236}">
                <a16:creationId xmlns:a16="http://schemas.microsoft.com/office/drawing/2014/main" id="{4E35914B-91BC-EE34-C041-8BF3D5DED1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422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accent3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1797</Words>
  <Application>Microsoft Office PowerPoint</Application>
  <PresentationFormat>Apresentação no Ecrã (16:9)</PresentationFormat>
  <Paragraphs>395</Paragraphs>
  <Slides>46</Slides>
  <Notes>46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49" baseType="lpstr">
      <vt:lpstr>Fira Code</vt:lpstr>
      <vt:lpstr>Arial</vt:lpstr>
      <vt:lpstr>Programming Language Workshop for Beginners by Slidesgo</vt:lpstr>
      <vt:lpstr>Website ‘Mundial 2022’ {</vt:lpstr>
      <vt:lpstr>01</vt:lpstr>
      <vt:lpstr>04</vt:lpstr>
      <vt:lpstr>01 {</vt:lpstr>
      <vt:lpstr>Introdução; {</vt:lpstr>
      <vt:lpstr>02 {</vt:lpstr>
      <vt:lpstr>Skecth &lt; /1 &gt; { </vt:lpstr>
      <vt:lpstr>Wireframes &lt; /2 &gt; { </vt:lpstr>
      <vt:lpstr>Wireframes &lt; /2 &gt; { </vt:lpstr>
      <vt:lpstr>Sitmap&lt; /3 &gt; { </vt:lpstr>
      <vt:lpstr>03 {</vt:lpstr>
      <vt:lpstr>Produto; {</vt:lpstr>
      <vt:lpstr>Produto; {</vt:lpstr>
      <vt:lpstr>04 {</vt:lpstr>
      <vt:lpstr>Validação dos formulários&lt; /2 &gt; { </vt:lpstr>
      <vt:lpstr>HTML&lt; /1 &gt; { </vt:lpstr>
      <vt:lpstr>HTML&lt; /1 &gt; { </vt:lpstr>
      <vt:lpstr>HTML&lt; /1 &gt; { </vt:lpstr>
      <vt:lpstr>HTML&lt; /1 &gt; { </vt:lpstr>
      <vt:lpstr>HTML&lt; /1 &gt; { </vt:lpstr>
      <vt:lpstr>CSS&lt; /2&gt;{ </vt:lpstr>
      <vt:lpstr>03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O Nosso Github {</vt:lpstr>
      <vt:lpstr>O Nosso Github {</vt:lpstr>
      <vt:lpstr>Planeamento ‘Dezembro’{</vt:lpstr>
      <vt:lpstr>Planeamento ‘Janeiro’{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‘Mundial 2022’ {</dc:title>
  <cp:lastModifiedBy>André Guimarães</cp:lastModifiedBy>
  <cp:revision>4</cp:revision>
  <dcterms:modified xsi:type="dcterms:W3CDTF">2023-01-17T11:14:10Z</dcterms:modified>
</cp:coreProperties>
</file>